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1376" r:id="rId2"/>
    <p:sldId id="1377" r:id="rId3"/>
    <p:sldId id="1378" r:id="rId4"/>
    <p:sldId id="1379" r:id="rId5"/>
    <p:sldId id="1380" r:id="rId6"/>
    <p:sldId id="1381" r:id="rId7"/>
    <p:sldId id="587" r:id="rId8"/>
    <p:sldId id="1382" r:id="rId9"/>
    <p:sldId id="1383" r:id="rId10"/>
    <p:sldId id="1384" r:id="rId11"/>
    <p:sldId id="1385" r:id="rId12"/>
    <p:sldId id="1386" r:id="rId13"/>
    <p:sldId id="1387" r:id="rId14"/>
    <p:sldId id="1388" r:id="rId15"/>
    <p:sldId id="1389" r:id="rId16"/>
    <p:sldId id="1390" r:id="rId17"/>
    <p:sldId id="1391" r:id="rId18"/>
    <p:sldId id="1392" r:id="rId19"/>
    <p:sldId id="1393" r:id="rId20"/>
    <p:sldId id="1394" r:id="rId21"/>
    <p:sldId id="1395" r:id="rId22"/>
    <p:sldId id="1396" r:id="rId23"/>
    <p:sldId id="1397" r:id="rId24"/>
    <p:sldId id="1398" r:id="rId25"/>
    <p:sldId id="1399" r:id="rId26"/>
    <p:sldId id="1400" r:id="rId27"/>
    <p:sldId id="1401" r:id="rId28"/>
    <p:sldId id="1402" r:id="rId29"/>
    <p:sldId id="1403" r:id="rId30"/>
    <p:sldId id="579" r:id="rId31"/>
    <p:sldId id="1404" r:id="rId32"/>
    <p:sldId id="1405" r:id="rId33"/>
    <p:sldId id="1406" r:id="rId34"/>
    <p:sldId id="1407" r:id="rId35"/>
    <p:sldId id="1408" r:id="rId36"/>
    <p:sldId id="1409" r:id="rId37"/>
    <p:sldId id="1410" r:id="rId38"/>
    <p:sldId id="1411" r:id="rId39"/>
    <p:sldId id="1412" r:id="rId40"/>
    <p:sldId id="1413" r:id="rId41"/>
    <p:sldId id="1414" r:id="rId42"/>
    <p:sldId id="1415" r:id="rId43"/>
    <p:sldId id="1416" r:id="rId44"/>
    <p:sldId id="1417" r:id="rId45"/>
    <p:sldId id="1418" r:id="rId46"/>
    <p:sldId id="1419" r:id="rId47"/>
    <p:sldId id="1420" r:id="rId48"/>
    <p:sldId id="1421" r:id="rId49"/>
    <p:sldId id="1422" r:id="rId50"/>
    <p:sldId id="1423" r:id="rId51"/>
    <p:sldId id="1424" r:id="rId52"/>
    <p:sldId id="1425" r:id="rId53"/>
    <p:sldId id="1426" r:id="rId54"/>
    <p:sldId id="1427" r:id="rId55"/>
    <p:sldId id="1428" r:id="rId56"/>
    <p:sldId id="1429" r:id="rId57"/>
    <p:sldId id="1430" r:id="rId58"/>
    <p:sldId id="1431" r:id="rId59"/>
    <p:sldId id="1432" r:id="rId60"/>
    <p:sldId id="1433" r:id="rId61"/>
    <p:sldId id="1434" r:id="rId62"/>
    <p:sldId id="1435" r:id="rId63"/>
    <p:sldId id="1436" r:id="rId64"/>
    <p:sldId id="1437"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eaLnBrk="1" hangingPunct="1">
              <a:spcBef>
                <a:spcPct val="0"/>
              </a:spcBef>
            </a:pPr>
            <a:r>
              <a:rPr lang="en-US" altLang="en-US" baseline="0" dirty="0"/>
              <a:t>Learners should read through the ACA lesson in pub 4491 and be acquainted with the ACA content in Pub 4012 Tab H</a:t>
            </a:r>
          </a:p>
          <a:p>
            <a:pPr marL="171450" lvl="0" indent="-171450" eaLnBrk="1" hangingPunct="1">
              <a:spcBef>
                <a:spcPct val="0"/>
              </a:spcBef>
            </a:pPr>
            <a:r>
              <a:rPr lang="en-US" altLang="en-US" baseline="0" dirty="0"/>
              <a:t>Comprehensive material should be reserved for experienced Counselors</a:t>
            </a:r>
          </a:p>
          <a:p>
            <a:pPr marL="285750" lvl="1" indent="0" eaLnBrk="1" hangingPunct="1">
              <a:spcBef>
                <a:spcPct val="0"/>
              </a:spcBef>
              <a:buNone/>
            </a:pPr>
            <a:endParaRPr lang="en-US" altLang="en-US" dirty="0"/>
          </a:p>
        </p:txBody>
      </p:sp>
      <p:sp>
        <p:nvSpPr>
          <p:cNvPr id="1434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E98D8DED-D0A9-4CBC-81CC-EF75824B1595}" type="slidenum">
              <a:rPr lang="en-US" altLang="en-US" smtClean="0">
                <a:solidFill>
                  <a:srgbClr val="000000"/>
                </a:solidFill>
              </a:rPr>
              <a:pPr/>
              <a:t>1</a:t>
            </a:fld>
            <a:endParaRPr lang="en-US" altLang="en-US" dirty="0">
              <a:solidFill>
                <a:srgbClr val="000000"/>
              </a:solidFill>
            </a:endParaRPr>
          </a:p>
        </p:txBody>
      </p:sp>
    </p:spTree>
    <p:extLst>
      <p:ext uri="{BB962C8B-B14F-4D97-AF65-F5344CB8AC3E}">
        <p14:creationId xmlns:p14="http://schemas.microsoft.com/office/powerpoint/2010/main" val="288474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6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4816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DC9FE02C-2009-47CD-A853-43CDAA29E2CE}" type="slidenum">
              <a:rPr lang="en-US" altLang="en-US" smtClean="0">
                <a:solidFill>
                  <a:srgbClr val="000000"/>
                </a:solidFill>
              </a:rPr>
              <a:pPr/>
              <a:t>10</a:t>
            </a:fld>
            <a:endParaRPr lang="en-US" altLang="en-US" dirty="0">
              <a:solidFill>
                <a:srgbClr val="000000"/>
              </a:solidFill>
            </a:endParaRPr>
          </a:p>
        </p:txBody>
      </p:sp>
    </p:spTree>
    <p:extLst>
      <p:ext uri="{BB962C8B-B14F-4D97-AF65-F5344CB8AC3E}">
        <p14:creationId xmlns:p14="http://schemas.microsoft.com/office/powerpoint/2010/main" val="1811769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0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anose="020B0604020202020204" pitchFamily="34" charset="0"/>
              <a:buChar char="•"/>
            </a:pPr>
            <a:r>
              <a:rPr lang="en-US" altLang="en-US" dirty="0"/>
              <a:t>Employee safe</a:t>
            </a:r>
            <a:r>
              <a:rPr lang="en-US" altLang="en-US" baseline="0" dirty="0"/>
              <a:t> harbor rule – </a:t>
            </a:r>
          </a:p>
          <a:p>
            <a:pPr lvl="1">
              <a:buFont typeface="Arial" panose="020B0604020202020204" pitchFamily="34" charset="0"/>
              <a:buChar char="•"/>
            </a:pPr>
            <a:r>
              <a:rPr lang="en-US" altLang="en-US" baseline="0" dirty="0"/>
              <a:t>Marketplace determines that employer plan is unaffordable</a:t>
            </a:r>
          </a:p>
          <a:p>
            <a:pPr lvl="1">
              <a:buFont typeface="Arial" panose="020B0604020202020204" pitchFamily="34" charset="0"/>
              <a:buChar char="•"/>
            </a:pPr>
            <a:r>
              <a:rPr lang="en-US" altLang="en-US" baseline="0" dirty="0"/>
              <a:t>Even if the employer plan turns out to be affordable based on actual household income, employee remains eligible for PTC</a:t>
            </a:r>
          </a:p>
          <a:p>
            <a:pPr lvl="1">
              <a:buFont typeface="Arial" panose="020B0604020202020204" pitchFamily="34" charset="0"/>
              <a:buChar char="•"/>
            </a:pPr>
            <a:r>
              <a:rPr lang="en-US" altLang="en-US" baseline="0" dirty="0"/>
              <a:t>If affordable all of the second year, loses the safe harbor</a:t>
            </a:r>
            <a:endParaRPr lang="en-US" altLang="en-US" dirty="0"/>
          </a:p>
        </p:txBody>
      </p:sp>
      <p:sp>
        <p:nvSpPr>
          <p:cNvPr id="25600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84CBA371-C053-4EB6-83A4-099065791C5A}" type="slidenum">
              <a:rPr lang="en-US" altLang="en-US" smtClean="0">
                <a:latin typeface="Arial" panose="020B0604020202020204" pitchFamily="34" charset="0"/>
              </a:rPr>
              <a:pPr/>
              <a:t>11</a:t>
            </a:fld>
            <a:endParaRPr lang="en-US" altLang="en-US" dirty="0">
              <a:latin typeface="Arial" panose="020B0604020202020204" pitchFamily="34" charset="0"/>
            </a:endParaRPr>
          </a:p>
        </p:txBody>
      </p:sp>
    </p:spTree>
    <p:extLst>
      <p:ext uri="{BB962C8B-B14F-4D97-AF65-F5344CB8AC3E}">
        <p14:creationId xmlns:p14="http://schemas.microsoft.com/office/powerpoint/2010/main" val="442054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190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0356" eaLnBrk="1" hangingPunct="1">
              <a:spcBef>
                <a:spcPct val="0"/>
              </a:spcBef>
              <a:buFont typeface="Arial" panose="020B0604020202020204" pitchFamily="34" charset="0"/>
              <a:buChar char="•"/>
            </a:pPr>
            <a:r>
              <a:rPr lang="en-US" altLang="en-US" dirty="0"/>
              <a:t>The Marketplace will make the eligibility determination. Taxpayer is responsible for keeping Marketplace up to date. Advise taxpayers to contact and update Marketplace when change in income,</a:t>
            </a:r>
            <a:r>
              <a:rPr lang="en-US" altLang="en-US" baseline="0" dirty="0"/>
              <a:t> family size, employer offers, etc.</a:t>
            </a:r>
            <a:endParaRPr lang="en-US" altLang="en-US" dirty="0"/>
          </a:p>
          <a:p>
            <a:pPr defTabSz="930356" eaLnBrk="1" hangingPunct="1">
              <a:spcBef>
                <a:spcPct val="0"/>
              </a:spcBef>
              <a:buFont typeface="Arial" panose="020B0604020202020204" pitchFamily="34" charset="0"/>
              <a:buChar char="•"/>
            </a:pPr>
            <a:endParaRPr lang="en-US" altLang="en-US" dirty="0"/>
          </a:p>
          <a:p>
            <a:pPr defTabSz="930356" eaLnBrk="1" hangingPunct="1">
              <a:spcBef>
                <a:spcPct val="0"/>
              </a:spcBef>
            </a:pPr>
            <a:endParaRPr lang="en-US" altLang="en-US" dirty="0"/>
          </a:p>
          <a:p>
            <a:pPr defTabSz="930356" eaLnBrk="1" hangingPunct="1">
              <a:spcBef>
                <a:spcPct val="0"/>
              </a:spcBef>
            </a:pPr>
            <a:endParaRPr lang="en-US" altLang="en-US" dirty="0"/>
          </a:p>
        </p:txBody>
      </p:sp>
      <p:sp>
        <p:nvSpPr>
          <p:cNvPr id="25190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1C1C16C6-9BA3-4AC1-9288-2E3595C468C8}" type="slidenum">
              <a:rPr lang="en-US" altLang="en-US" smtClean="0">
                <a:solidFill>
                  <a:srgbClr val="000000"/>
                </a:solidFill>
              </a:rPr>
              <a:pPr/>
              <a:t>12</a:t>
            </a:fld>
            <a:endParaRPr lang="en-US" altLang="en-US" dirty="0">
              <a:solidFill>
                <a:srgbClr val="000000"/>
              </a:solidFill>
            </a:endParaRPr>
          </a:p>
        </p:txBody>
      </p:sp>
    </p:spTree>
    <p:extLst>
      <p:ext uri="{BB962C8B-B14F-4D97-AF65-F5344CB8AC3E}">
        <p14:creationId xmlns:p14="http://schemas.microsoft.com/office/powerpoint/2010/main" val="2289435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057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anose="020B0604020202020204" pitchFamily="34" charset="0"/>
              <a:buChar char="•"/>
            </a:pPr>
            <a:endParaRPr lang="en-US" altLang="en-US" dirty="0"/>
          </a:p>
        </p:txBody>
      </p:sp>
      <p:sp>
        <p:nvSpPr>
          <p:cNvPr id="28058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0A65B97C-3F69-4564-9085-25812DA7BF99}" type="slidenum">
              <a:rPr lang="en-US" altLang="en-US" smtClean="0">
                <a:latin typeface="Arial" panose="020B0604020202020204" pitchFamily="34" charset="0"/>
              </a:rPr>
              <a:pPr/>
              <a:t>13</a:t>
            </a:fld>
            <a:endParaRPr lang="en-US" altLang="en-US" dirty="0">
              <a:latin typeface="Arial" panose="020B0604020202020204" pitchFamily="34" charset="0"/>
            </a:endParaRPr>
          </a:p>
        </p:txBody>
      </p:sp>
    </p:spTree>
    <p:extLst>
      <p:ext uri="{BB962C8B-B14F-4D97-AF65-F5344CB8AC3E}">
        <p14:creationId xmlns:p14="http://schemas.microsoft.com/office/powerpoint/2010/main" val="3676107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805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0356" eaLnBrk="1" hangingPunct="1">
              <a:spcBef>
                <a:spcPct val="0"/>
              </a:spcBef>
            </a:pPr>
            <a:r>
              <a:rPr lang="en-US" altLang="en-US" dirty="0"/>
              <a:t>Emphasize: 400.999% is less than 401% - TaxSlayer handles properly.</a:t>
            </a:r>
          </a:p>
          <a:p>
            <a:pPr defTabSz="930356" eaLnBrk="1" hangingPunct="1">
              <a:spcBef>
                <a:spcPct val="0"/>
              </a:spcBef>
            </a:pPr>
            <a:r>
              <a:rPr lang="en-US" altLang="en-US" dirty="0"/>
              <a:t>If 1095-A is</a:t>
            </a:r>
            <a:r>
              <a:rPr lang="en-US" altLang="en-US" baseline="0" dirty="0"/>
              <a:t> input, TaxSlayer automatically computes PTC and applies the cap</a:t>
            </a:r>
            <a:endParaRPr lang="en-US" altLang="en-US" dirty="0"/>
          </a:p>
          <a:p>
            <a:pPr defTabSz="930356" eaLnBrk="1" hangingPunct="1">
              <a:spcBef>
                <a:spcPct val="0"/>
              </a:spcBef>
            </a:pPr>
            <a:endParaRPr lang="en-US" altLang="en-US" dirty="0"/>
          </a:p>
        </p:txBody>
      </p:sp>
      <p:sp>
        <p:nvSpPr>
          <p:cNvPr id="25805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78FC6EA0-8970-4CBD-ABD3-567B43F5B6B7}" type="slidenum">
              <a:rPr lang="en-US" altLang="en-US" smtClean="0">
                <a:solidFill>
                  <a:srgbClr val="000000"/>
                </a:solidFill>
              </a:rPr>
              <a:pPr/>
              <a:t>14</a:t>
            </a:fld>
            <a:endParaRPr lang="en-US" altLang="en-US" dirty="0">
              <a:solidFill>
                <a:srgbClr val="000000"/>
              </a:solidFill>
            </a:endParaRPr>
          </a:p>
        </p:txBody>
      </p:sp>
    </p:spTree>
    <p:extLst>
      <p:ext uri="{BB962C8B-B14F-4D97-AF65-F5344CB8AC3E}">
        <p14:creationId xmlns:p14="http://schemas.microsoft.com/office/powerpoint/2010/main" val="3029087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985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0356" eaLnBrk="1" hangingPunct="1">
              <a:spcBef>
                <a:spcPct val="0"/>
              </a:spcBef>
              <a:buFont typeface="Arial" panose="020B0604020202020204" pitchFamily="34" charset="0"/>
              <a:buChar char="•"/>
            </a:pPr>
            <a:r>
              <a:rPr lang="en-US" altLang="en-US" dirty="0"/>
              <a:t>The Marketplace will make the eligibility determination. Taxpayer is responsible for keeping Mkt up to date.</a:t>
            </a:r>
          </a:p>
          <a:p>
            <a:pPr defTabSz="930356" eaLnBrk="1" hangingPunct="1">
              <a:spcBef>
                <a:spcPct val="0"/>
              </a:spcBef>
              <a:buFont typeface="Arial" panose="020B0604020202020204" pitchFamily="34" charset="0"/>
              <a:buChar char="•"/>
            </a:pPr>
            <a:r>
              <a:rPr lang="en-US" altLang="en-US" dirty="0"/>
              <a:t>First day of month coverage requirement is met by a child born, adopted or placed in the home for adoption or foster care during the month.</a:t>
            </a:r>
          </a:p>
          <a:p>
            <a:pPr defTabSz="930356" eaLnBrk="1" hangingPunct="1">
              <a:spcBef>
                <a:spcPct val="0"/>
              </a:spcBef>
              <a:buFont typeface="Arial" panose="020B0604020202020204" pitchFamily="34" charset="0"/>
              <a:buChar char="•"/>
            </a:pPr>
            <a:endParaRPr lang="en-US" altLang="en-US" dirty="0"/>
          </a:p>
          <a:p>
            <a:pPr defTabSz="930356" eaLnBrk="1" hangingPunct="1">
              <a:spcBef>
                <a:spcPct val="0"/>
              </a:spcBef>
            </a:pPr>
            <a:endParaRPr lang="en-US" altLang="en-US" dirty="0"/>
          </a:p>
          <a:p>
            <a:pPr defTabSz="930356" eaLnBrk="1" hangingPunct="1">
              <a:spcBef>
                <a:spcPct val="0"/>
              </a:spcBef>
            </a:pPr>
            <a:endParaRPr lang="en-US" altLang="en-US" dirty="0"/>
          </a:p>
        </p:txBody>
      </p:sp>
      <p:sp>
        <p:nvSpPr>
          <p:cNvPr id="24986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46292909-ABB5-4B1F-B221-DBBC8052EFE0}" type="slidenum">
              <a:rPr lang="en-US" altLang="en-US" smtClean="0">
                <a:solidFill>
                  <a:srgbClr val="000000"/>
                </a:solidFill>
              </a:rPr>
              <a:pPr/>
              <a:t>15</a:t>
            </a:fld>
            <a:endParaRPr lang="en-US" altLang="en-US" dirty="0">
              <a:solidFill>
                <a:srgbClr val="000000"/>
              </a:solidFill>
            </a:endParaRPr>
          </a:p>
        </p:txBody>
      </p:sp>
    </p:spTree>
    <p:extLst>
      <p:ext uri="{BB962C8B-B14F-4D97-AF65-F5344CB8AC3E}">
        <p14:creationId xmlns:p14="http://schemas.microsoft.com/office/powerpoint/2010/main" val="1989449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395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930356" eaLnBrk="1" hangingPunct="1">
              <a:spcBef>
                <a:spcPct val="0"/>
              </a:spcBef>
              <a:buNone/>
            </a:pPr>
            <a:r>
              <a:rPr lang="en-US" altLang="en-US" dirty="0"/>
              <a:t>• May be exhibited on Form 1095-A and Form 1095-B or 1095-C with data for the same month(s</a:t>
            </a:r>
          </a:p>
          <a:p>
            <a:pPr marL="0" indent="0" defTabSz="930356" eaLnBrk="1" hangingPunct="1">
              <a:spcBef>
                <a:spcPct val="0"/>
              </a:spcBef>
              <a:buNone/>
            </a:pPr>
            <a:r>
              <a:rPr lang="en-US" altLang="en-US" dirty="0"/>
              <a:t>The forms may not be received until the end of March – IRS extended the due date</a:t>
            </a:r>
          </a:p>
          <a:p>
            <a:pPr marL="0" indent="0" defTabSz="930356" eaLnBrk="1" hangingPunct="1">
              <a:spcBef>
                <a:spcPct val="0"/>
              </a:spcBef>
              <a:buFont typeface="Courier New"/>
              <a:buNone/>
            </a:pPr>
            <a:endParaRPr lang="en-US" altLang="en-US" dirty="0"/>
          </a:p>
          <a:p>
            <a:pPr marL="0" indent="0" defTabSz="930356" eaLnBrk="1" hangingPunct="1">
              <a:spcBef>
                <a:spcPct val="0"/>
              </a:spcBef>
              <a:buFont typeface="Courier New"/>
              <a:buNone/>
            </a:pPr>
            <a:r>
              <a:rPr lang="en-US" altLang="en-US" dirty="0"/>
              <a:t>2018 Affordability</a:t>
            </a:r>
            <a:r>
              <a:rPr lang="en-US" altLang="en-US" baseline="0" dirty="0"/>
              <a:t> threshold for </a:t>
            </a:r>
            <a:r>
              <a:rPr lang="en-US" altLang="en-US" b="1" baseline="0" dirty="0"/>
              <a:t>PTC</a:t>
            </a:r>
            <a:r>
              <a:rPr lang="en-US" altLang="en-US" baseline="0" dirty="0"/>
              <a:t> eligibility was 9.56% - 2019 9.86%</a:t>
            </a:r>
          </a:p>
          <a:p>
            <a:pPr marL="0" indent="0" defTabSz="930356" eaLnBrk="1" hangingPunct="1">
              <a:spcBef>
                <a:spcPct val="0"/>
              </a:spcBef>
              <a:buNone/>
            </a:pPr>
            <a:endParaRPr lang="en-US" altLang="en-US" dirty="0"/>
          </a:p>
          <a:p>
            <a:pPr marL="0" indent="0" defTabSz="930356" eaLnBrk="1" hangingPunct="1">
              <a:spcBef>
                <a:spcPct val="0"/>
              </a:spcBef>
            </a:pPr>
            <a:endParaRPr lang="en-US" altLang="en-US" dirty="0"/>
          </a:p>
        </p:txBody>
      </p:sp>
      <p:sp>
        <p:nvSpPr>
          <p:cNvPr id="25395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15266E70-6260-4969-B13B-E6AA44C57EE3}" type="slidenum">
              <a:rPr lang="en-US" altLang="en-US" smtClean="0">
                <a:solidFill>
                  <a:srgbClr val="000000"/>
                </a:solidFill>
              </a:rPr>
              <a:pPr/>
              <a:t>16</a:t>
            </a:fld>
            <a:endParaRPr lang="en-US" altLang="en-US" dirty="0">
              <a:solidFill>
                <a:srgbClr val="000000"/>
              </a:solidFill>
            </a:endParaRPr>
          </a:p>
        </p:txBody>
      </p:sp>
    </p:spTree>
    <p:extLst>
      <p:ext uri="{BB962C8B-B14F-4D97-AF65-F5344CB8AC3E}">
        <p14:creationId xmlns:p14="http://schemas.microsoft.com/office/powerpoint/2010/main" val="3201930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0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anose="020B0604020202020204" pitchFamily="34" charset="0"/>
              <a:buChar char="•"/>
            </a:pPr>
            <a:r>
              <a:rPr lang="en-US" altLang="en-US" dirty="0"/>
              <a:t>There are exceptions – rely on the Mkt for determination of PTC eligibility</a:t>
            </a:r>
          </a:p>
        </p:txBody>
      </p:sp>
      <p:sp>
        <p:nvSpPr>
          <p:cNvPr id="25600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84CBA371-C053-4EB6-83A4-099065791C5A}" type="slidenum">
              <a:rPr lang="en-US" altLang="en-US" smtClean="0">
                <a:latin typeface="Arial" panose="020B0604020202020204" pitchFamily="34" charset="0"/>
              </a:rPr>
              <a:pPr/>
              <a:t>17</a:t>
            </a:fld>
            <a:endParaRPr lang="en-US" altLang="en-US" dirty="0">
              <a:latin typeface="Arial" panose="020B0604020202020204" pitchFamily="34" charset="0"/>
            </a:endParaRPr>
          </a:p>
        </p:txBody>
      </p:sp>
    </p:spTree>
    <p:extLst>
      <p:ext uri="{BB962C8B-B14F-4D97-AF65-F5344CB8AC3E}">
        <p14:creationId xmlns:p14="http://schemas.microsoft.com/office/powerpoint/2010/main" val="3047661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443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443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3673" indent="-286146">
              <a:defRPr>
                <a:solidFill>
                  <a:schemeClr val="tx1"/>
                </a:solidFill>
                <a:latin typeface="Calibri" panose="020F0502020204030204" pitchFamily="34" charset="0"/>
              </a:defRPr>
            </a:lvl2pPr>
            <a:lvl3pPr marL="1144583" indent="-227999">
              <a:defRPr>
                <a:solidFill>
                  <a:schemeClr val="tx1"/>
                </a:solidFill>
                <a:latin typeface="Calibri" panose="020F0502020204030204" pitchFamily="34" charset="0"/>
              </a:defRPr>
            </a:lvl3pPr>
            <a:lvl4pPr marL="1603640" indent="-227999">
              <a:defRPr>
                <a:solidFill>
                  <a:schemeClr val="tx1"/>
                </a:solidFill>
                <a:latin typeface="Calibri" panose="020F0502020204030204" pitchFamily="34" charset="0"/>
              </a:defRPr>
            </a:lvl4pPr>
            <a:lvl5pPr marL="2061168" indent="-227999">
              <a:defRPr>
                <a:solidFill>
                  <a:schemeClr val="tx1"/>
                </a:solidFill>
                <a:latin typeface="Calibri" panose="020F0502020204030204" pitchFamily="34" charset="0"/>
              </a:defRPr>
            </a:lvl5pPr>
            <a:lvl6pPr marL="2501863" indent="-227999" eaLnBrk="0" fontAlgn="base" hangingPunct="0">
              <a:spcBef>
                <a:spcPct val="0"/>
              </a:spcBef>
              <a:spcAft>
                <a:spcPct val="0"/>
              </a:spcAft>
              <a:defRPr>
                <a:solidFill>
                  <a:schemeClr val="tx1"/>
                </a:solidFill>
                <a:latin typeface="Calibri" panose="020F0502020204030204" pitchFamily="34" charset="0"/>
              </a:defRPr>
            </a:lvl6pPr>
            <a:lvl7pPr marL="2942558" indent="-227999" eaLnBrk="0" fontAlgn="base" hangingPunct="0">
              <a:spcBef>
                <a:spcPct val="0"/>
              </a:spcBef>
              <a:spcAft>
                <a:spcPct val="0"/>
              </a:spcAft>
              <a:defRPr>
                <a:solidFill>
                  <a:schemeClr val="tx1"/>
                </a:solidFill>
                <a:latin typeface="Calibri" panose="020F0502020204030204" pitchFamily="34" charset="0"/>
              </a:defRPr>
            </a:lvl7pPr>
            <a:lvl8pPr marL="3383253" indent="-227999" eaLnBrk="0" fontAlgn="base" hangingPunct="0">
              <a:spcBef>
                <a:spcPct val="0"/>
              </a:spcBef>
              <a:spcAft>
                <a:spcPct val="0"/>
              </a:spcAft>
              <a:defRPr>
                <a:solidFill>
                  <a:schemeClr val="tx1"/>
                </a:solidFill>
                <a:latin typeface="Calibri" panose="020F0502020204030204" pitchFamily="34" charset="0"/>
              </a:defRPr>
            </a:lvl8pPr>
            <a:lvl9pPr marL="3823948" indent="-227999" eaLnBrk="0" fontAlgn="base" hangingPunct="0">
              <a:spcBef>
                <a:spcPct val="0"/>
              </a:spcBef>
              <a:spcAft>
                <a:spcPct val="0"/>
              </a:spcAft>
              <a:defRPr>
                <a:solidFill>
                  <a:schemeClr val="tx1"/>
                </a:solidFill>
                <a:latin typeface="Calibri" panose="020F0502020204030204" pitchFamily="34" charset="0"/>
              </a:defRPr>
            </a:lvl9pPr>
          </a:lstStyle>
          <a:p>
            <a:fld id="{0439A069-D9EB-4D5F-82A5-3123A0C3372D}" type="slidenum">
              <a:rPr lang="en-US" altLang="en-US" smtClean="0">
                <a:solidFill>
                  <a:srgbClr val="000000"/>
                </a:solidFill>
              </a:rPr>
              <a:pPr/>
              <a:t>18</a:t>
            </a:fld>
            <a:endParaRPr lang="en-US" altLang="en-US" dirty="0">
              <a:solidFill>
                <a:srgbClr val="000000"/>
              </a:solidFill>
            </a:endParaRPr>
          </a:p>
        </p:txBody>
      </p:sp>
    </p:spTree>
    <p:extLst>
      <p:ext uri="{BB962C8B-B14F-4D97-AF65-F5344CB8AC3E}">
        <p14:creationId xmlns:p14="http://schemas.microsoft.com/office/powerpoint/2010/main" val="26798019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853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853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3673" indent="-286146">
              <a:defRPr>
                <a:solidFill>
                  <a:schemeClr val="tx1"/>
                </a:solidFill>
                <a:latin typeface="Calibri" panose="020F0502020204030204" pitchFamily="34" charset="0"/>
              </a:defRPr>
            </a:lvl2pPr>
            <a:lvl3pPr marL="1144583" indent="-227999">
              <a:defRPr>
                <a:solidFill>
                  <a:schemeClr val="tx1"/>
                </a:solidFill>
                <a:latin typeface="Calibri" panose="020F0502020204030204" pitchFamily="34" charset="0"/>
              </a:defRPr>
            </a:lvl3pPr>
            <a:lvl4pPr marL="1603640" indent="-227999">
              <a:defRPr>
                <a:solidFill>
                  <a:schemeClr val="tx1"/>
                </a:solidFill>
                <a:latin typeface="Calibri" panose="020F0502020204030204" pitchFamily="34" charset="0"/>
              </a:defRPr>
            </a:lvl4pPr>
            <a:lvl5pPr marL="2061168" indent="-227999">
              <a:defRPr>
                <a:solidFill>
                  <a:schemeClr val="tx1"/>
                </a:solidFill>
                <a:latin typeface="Calibri" panose="020F0502020204030204" pitchFamily="34" charset="0"/>
              </a:defRPr>
            </a:lvl5pPr>
            <a:lvl6pPr marL="2501863" indent="-227999" eaLnBrk="0" fontAlgn="base" hangingPunct="0">
              <a:spcBef>
                <a:spcPct val="0"/>
              </a:spcBef>
              <a:spcAft>
                <a:spcPct val="0"/>
              </a:spcAft>
              <a:defRPr>
                <a:solidFill>
                  <a:schemeClr val="tx1"/>
                </a:solidFill>
                <a:latin typeface="Calibri" panose="020F0502020204030204" pitchFamily="34" charset="0"/>
              </a:defRPr>
            </a:lvl6pPr>
            <a:lvl7pPr marL="2942558" indent="-227999" eaLnBrk="0" fontAlgn="base" hangingPunct="0">
              <a:spcBef>
                <a:spcPct val="0"/>
              </a:spcBef>
              <a:spcAft>
                <a:spcPct val="0"/>
              </a:spcAft>
              <a:defRPr>
                <a:solidFill>
                  <a:schemeClr val="tx1"/>
                </a:solidFill>
                <a:latin typeface="Calibri" panose="020F0502020204030204" pitchFamily="34" charset="0"/>
              </a:defRPr>
            </a:lvl7pPr>
            <a:lvl8pPr marL="3383253" indent="-227999" eaLnBrk="0" fontAlgn="base" hangingPunct="0">
              <a:spcBef>
                <a:spcPct val="0"/>
              </a:spcBef>
              <a:spcAft>
                <a:spcPct val="0"/>
              </a:spcAft>
              <a:defRPr>
                <a:solidFill>
                  <a:schemeClr val="tx1"/>
                </a:solidFill>
                <a:latin typeface="Calibri" panose="020F0502020204030204" pitchFamily="34" charset="0"/>
              </a:defRPr>
            </a:lvl8pPr>
            <a:lvl9pPr marL="3823948" indent="-227999" eaLnBrk="0" fontAlgn="base" hangingPunct="0">
              <a:spcBef>
                <a:spcPct val="0"/>
              </a:spcBef>
              <a:spcAft>
                <a:spcPct val="0"/>
              </a:spcAft>
              <a:defRPr>
                <a:solidFill>
                  <a:schemeClr val="tx1"/>
                </a:solidFill>
                <a:latin typeface="Calibri" panose="020F0502020204030204" pitchFamily="34" charset="0"/>
              </a:defRPr>
            </a:lvl9pPr>
          </a:lstStyle>
          <a:p>
            <a:fld id="{3F77C383-DD19-4F1A-999C-258E9277E444}" type="slidenum">
              <a:rPr lang="en-US" altLang="en-US" smtClean="0">
                <a:solidFill>
                  <a:srgbClr val="000000"/>
                </a:solidFill>
              </a:rPr>
              <a:pPr/>
              <a:t>19</a:t>
            </a:fld>
            <a:endParaRPr lang="en-US" altLang="en-US" dirty="0">
              <a:solidFill>
                <a:srgbClr val="000000"/>
              </a:solidFill>
            </a:endParaRPr>
          </a:p>
        </p:txBody>
      </p:sp>
    </p:spTree>
    <p:extLst>
      <p:ext uri="{BB962C8B-B14F-4D97-AF65-F5344CB8AC3E}">
        <p14:creationId xmlns:p14="http://schemas.microsoft.com/office/powerpoint/2010/main" val="2177344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BDA81714-712C-45D2-94E7-984D48182652}" type="slidenum">
              <a:rPr lang="en-US" smtClean="0"/>
              <a:t>2</a:t>
            </a:fld>
            <a:endParaRPr lang="en-US"/>
          </a:p>
        </p:txBody>
      </p:sp>
    </p:spTree>
    <p:extLst>
      <p:ext uri="{BB962C8B-B14F-4D97-AF65-F5344CB8AC3E}">
        <p14:creationId xmlns:p14="http://schemas.microsoft.com/office/powerpoint/2010/main" val="40330466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BA2E59DB-CAED-4CBB-ADFB-8DB9C4274666}" type="slidenum">
              <a:rPr lang="en-US" altLang="en-US" smtClean="0"/>
              <a:pPr>
                <a:defRPr/>
              </a:pPr>
              <a:t>20</a:t>
            </a:fld>
            <a:endParaRPr lang="en-US" altLang="en-US" dirty="0"/>
          </a:p>
        </p:txBody>
      </p:sp>
    </p:spTree>
    <p:extLst>
      <p:ext uri="{BB962C8B-B14F-4D97-AF65-F5344CB8AC3E}">
        <p14:creationId xmlns:p14="http://schemas.microsoft.com/office/powerpoint/2010/main" val="11024821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214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anose="020B0604020202020204" pitchFamily="34" charset="0"/>
              <a:buChar char="•"/>
            </a:pPr>
            <a:r>
              <a:rPr lang="en-US" altLang="en-US" dirty="0"/>
              <a:t>If there is no offer of coverage, e.g. no spousal coverage offer, then the affordability test does not apply to the spouse</a:t>
            </a:r>
          </a:p>
          <a:p>
            <a:pPr>
              <a:buFont typeface="Arial" panose="020B0604020202020204" pitchFamily="34" charset="0"/>
              <a:buChar char="•"/>
            </a:pPr>
            <a:r>
              <a:rPr lang="en-US" altLang="en-US" dirty="0"/>
              <a:t>If the family member is not claimed as a spouse or dependent on the employee’s tax return, the offer of ESI does not make the individual ineligible for PTCs – the family member must be a TAX family member</a:t>
            </a:r>
          </a:p>
          <a:p>
            <a:pPr>
              <a:buFont typeface="Arial" panose="020B0604020202020204" pitchFamily="34" charset="0"/>
              <a:buChar char="•"/>
            </a:pPr>
            <a:r>
              <a:rPr lang="en-US" altLang="en-US" dirty="0"/>
              <a:t>“No spousal ESI offer” means family offer is for employee and children only - </a:t>
            </a:r>
            <a:r>
              <a:rPr lang="en-US" altLang="en-US" baseline="0" dirty="0"/>
              <a:t>No employee, spouse and children offer.</a:t>
            </a:r>
            <a:endParaRPr lang="en-US" altLang="en-US" dirty="0"/>
          </a:p>
          <a:p>
            <a:pPr eaLnBrk="1" hangingPunct="1">
              <a:spcBef>
                <a:spcPct val="0"/>
              </a:spcBef>
            </a:pPr>
            <a:endParaRPr lang="en-US" altLang="en-US" dirty="0"/>
          </a:p>
        </p:txBody>
      </p:sp>
      <p:sp>
        <p:nvSpPr>
          <p:cNvPr id="26214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63A7A73E-6395-4D59-BA89-52093D5E53CA}" type="slidenum">
              <a:rPr lang="en-US" altLang="en-US" smtClean="0">
                <a:solidFill>
                  <a:srgbClr val="000000"/>
                </a:solidFill>
              </a:rPr>
              <a:pPr/>
              <a:t>21</a:t>
            </a:fld>
            <a:endParaRPr lang="en-US" altLang="en-US" dirty="0">
              <a:solidFill>
                <a:srgbClr val="000000"/>
              </a:solidFill>
            </a:endParaRPr>
          </a:p>
        </p:txBody>
      </p:sp>
    </p:spTree>
    <p:extLst>
      <p:ext uri="{BB962C8B-B14F-4D97-AF65-F5344CB8AC3E}">
        <p14:creationId xmlns:p14="http://schemas.microsoft.com/office/powerpoint/2010/main" val="32509561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009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0356" eaLnBrk="1" hangingPunct="1">
              <a:spcBef>
                <a:spcPct val="0"/>
              </a:spcBef>
              <a:buFont typeface="Arial" panose="020B0604020202020204" pitchFamily="34" charset="0"/>
              <a:buChar char="•"/>
            </a:pPr>
            <a:r>
              <a:rPr lang="en-US" altLang="en-US" dirty="0"/>
              <a:t>See exceptions for MFS in Pub 8962 instructions for victims of domestic abuse or spousal abandonment See pub 974 for documentation that the taxpayer should retain</a:t>
            </a:r>
          </a:p>
          <a:p>
            <a:pPr defTabSz="930356" eaLnBrk="1" hangingPunct="1">
              <a:spcBef>
                <a:spcPct val="0"/>
              </a:spcBef>
              <a:buNone/>
            </a:pPr>
            <a:endParaRPr lang="en-US" altLang="en-US" dirty="0"/>
          </a:p>
        </p:txBody>
      </p:sp>
      <p:sp>
        <p:nvSpPr>
          <p:cNvPr id="26010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F2416E98-35A5-47DC-A5DE-FE9F8EDDA0DA}" type="slidenum">
              <a:rPr lang="en-US" altLang="en-US" smtClean="0">
                <a:solidFill>
                  <a:srgbClr val="000000"/>
                </a:solidFill>
              </a:rPr>
              <a:pPr/>
              <a:t>22</a:t>
            </a:fld>
            <a:endParaRPr lang="en-US" altLang="en-US" dirty="0">
              <a:solidFill>
                <a:srgbClr val="000000"/>
              </a:solidFill>
            </a:endParaRPr>
          </a:p>
        </p:txBody>
      </p:sp>
    </p:spTree>
    <p:extLst>
      <p:ext uri="{BB962C8B-B14F-4D97-AF65-F5344CB8AC3E}">
        <p14:creationId xmlns:p14="http://schemas.microsoft.com/office/powerpoint/2010/main" val="3613694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TaxSlayer</a:t>
            </a:r>
            <a:r>
              <a:rPr lang="en-US" baseline="0" dirty="0"/>
              <a:t> was unable to handle Code FF in 2018. </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BA2E59DB-CAED-4CBB-ADFB-8DB9C4274666}" type="slidenum">
              <a:rPr lang="en-US" altLang="en-US" smtClean="0"/>
              <a:pPr>
                <a:defRPr/>
              </a:pPr>
              <a:t>23</a:t>
            </a:fld>
            <a:endParaRPr lang="en-US" altLang="en-US" dirty="0"/>
          </a:p>
        </p:txBody>
      </p:sp>
    </p:spTree>
    <p:extLst>
      <p:ext uri="{BB962C8B-B14F-4D97-AF65-F5344CB8AC3E}">
        <p14:creationId xmlns:p14="http://schemas.microsoft.com/office/powerpoint/2010/main" val="32526229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829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dirty="0"/>
          </a:p>
        </p:txBody>
      </p:sp>
      <p:sp>
        <p:nvSpPr>
          <p:cNvPr id="26829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8E7CCC15-37A3-419A-A7A1-8784EB938163}" type="slidenum">
              <a:rPr lang="en-US" altLang="en-US" smtClean="0">
                <a:solidFill>
                  <a:srgbClr val="000000"/>
                </a:solidFill>
              </a:rPr>
              <a:pPr/>
              <a:t>24</a:t>
            </a:fld>
            <a:endParaRPr lang="en-US" altLang="en-US" dirty="0">
              <a:solidFill>
                <a:srgbClr val="000000"/>
              </a:solidFill>
            </a:endParaRPr>
          </a:p>
        </p:txBody>
      </p:sp>
    </p:spTree>
    <p:extLst>
      <p:ext uri="{BB962C8B-B14F-4D97-AF65-F5344CB8AC3E}">
        <p14:creationId xmlns:p14="http://schemas.microsoft.com/office/powerpoint/2010/main" val="2939822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033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dirty="0"/>
          </a:p>
        </p:txBody>
      </p:sp>
      <p:sp>
        <p:nvSpPr>
          <p:cNvPr id="27034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8E629044-7502-49BA-A06A-04A9137E7BCF}" type="slidenum">
              <a:rPr lang="en-US" altLang="en-US" smtClean="0">
                <a:solidFill>
                  <a:srgbClr val="000000"/>
                </a:solidFill>
              </a:rPr>
              <a:pPr/>
              <a:t>25</a:t>
            </a:fld>
            <a:endParaRPr lang="en-US" altLang="en-US" dirty="0">
              <a:solidFill>
                <a:srgbClr val="000000"/>
              </a:solidFill>
            </a:endParaRPr>
          </a:p>
        </p:txBody>
      </p:sp>
    </p:spTree>
    <p:extLst>
      <p:ext uri="{BB962C8B-B14F-4D97-AF65-F5344CB8AC3E}">
        <p14:creationId xmlns:p14="http://schemas.microsoft.com/office/powerpoint/2010/main" val="28775106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2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anose="020B0604020202020204" pitchFamily="34" charset="0"/>
              <a:buChar char="•"/>
            </a:pPr>
            <a:r>
              <a:rPr lang="en-US" altLang="en-US" dirty="0"/>
              <a:t>Instructor should show how to look up 2019 quotes on Healthcare.gov or the state exchange</a:t>
            </a:r>
          </a:p>
          <a:p>
            <a:pPr eaLnBrk="1" hangingPunct="1">
              <a:spcBef>
                <a:spcPct val="0"/>
              </a:spcBef>
              <a:buFont typeface="Arial" panose="020B0604020202020204" pitchFamily="34" charset="0"/>
              <a:buChar char="•"/>
            </a:pPr>
            <a:r>
              <a:rPr lang="en-US" altLang="en-US" dirty="0"/>
              <a:t>Taxpayers should have the Mkt correct other errors, e.g. SSNs, but no need to delay filing the return</a:t>
            </a:r>
          </a:p>
        </p:txBody>
      </p:sp>
      <p:sp>
        <p:nvSpPr>
          <p:cNvPr id="28672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BE42BD85-B2E3-46A8-BDF2-E4F4CB818809}" type="slidenum">
              <a:rPr lang="en-US" altLang="en-US" smtClean="0"/>
              <a:pPr/>
              <a:t>26</a:t>
            </a:fld>
            <a:endParaRPr lang="en-US" altLang="en-US" dirty="0"/>
          </a:p>
        </p:txBody>
      </p:sp>
    </p:spTree>
    <p:extLst>
      <p:ext uri="{BB962C8B-B14F-4D97-AF65-F5344CB8AC3E}">
        <p14:creationId xmlns:p14="http://schemas.microsoft.com/office/powerpoint/2010/main" val="1627822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262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SLCSP may not be correct if taxpayer failed to notify the Mkt of changes to composition of coverage family, their eligibility for MEC (other than the individual market) or if they moved</a:t>
            </a:r>
          </a:p>
        </p:txBody>
      </p:sp>
      <p:sp>
        <p:nvSpPr>
          <p:cNvPr id="28262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85211F02-F95C-41D7-B11E-76D3FC10ECF6}" type="slidenum">
              <a:rPr lang="en-US" altLang="en-US" smtClean="0">
                <a:latin typeface="Arial" panose="020B0604020202020204" pitchFamily="34" charset="0"/>
              </a:rPr>
              <a:pPr/>
              <a:t>27</a:t>
            </a:fld>
            <a:endParaRPr lang="en-US" altLang="en-US" dirty="0">
              <a:latin typeface="Arial" panose="020B0604020202020204" pitchFamily="34" charset="0"/>
            </a:endParaRPr>
          </a:p>
        </p:txBody>
      </p:sp>
    </p:spTree>
    <p:extLst>
      <p:ext uri="{BB962C8B-B14F-4D97-AF65-F5344CB8AC3E}">
        <p14:creationId xmlns:p14="http://schemas.microsoft.com/office/powerpoint/2010/main" val="21752762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If there</a:t>
            </a:r>
            <a:r>
              <a:rPr lang="en-US" baseline="0" dirty="0"/>
              <a:t> is more than one month with column A blank, there is a mistake. Taxpayer should follow up with Mkt to get a corrected 1095-A for their files (and the IRS’s files).</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BA2E59DB-CAED-4CBB-ADFB-8DB9C4274666}" type="slidenum">
              <a:rPr lang="en-US" altLang="en-US" smtClean="0"/>
              <a:pPr>
                <a:defRPr/>
              </a:pPr>
              <a:t>28</a:t>
            </a:fld>
            <a:endParaRPr lang="en-US" altLang="en-US" dirty="0"/>
          </a:p>
        </p:txBody>
      </p:sp>
    </p:spTree>
    <p:extLst>
      <p:ext uri="{BB962C8B-B14F-4D97-AF65-F5344CB8AC3E}">
        <p14:creationId xmlns:p14="http://schemas.microsoft.com/office/powerpoint/2010/main" val="8047747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BDA81714-712C-45D2-94E7-984D48182652}" type="slidenum">
              <a:rPr lang="en-US" smtClean="0"/>
              <a:t>29</a:t>
            </a:fld>
            <a:endParaRPr lang="en-US"/>
          </a:p>
        </p:txBody>
      </p:sp>
    </p:spTree>
    <p:extLst>
      <p:ext uri="{BB962C8B-B14F-4D97-AF65-F5344CB8AC3E}">
        <p14:creationId xmlns:p14="http://schemas.microsoft.com/office/powerpoint/2010/main" val="2389214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dirty="0"/>
              <a:t>No</a:t>
            </a:r>
            <a:r>
              <a:rPr lang="en-US" baseline="0" dirty="0"/>
              <a:t> financial penalty for taxpayers without health insurance</a:t>
            </a:r>
          </a:p>
          <a:p>
            <a:r>
              <a:rPr lang="en-US" baseline="0" dirty="0"/>
              <a:t>State penalties may still apply</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BA2E59DB-CAED-4CBB-ADFB-8DB9C4274666}" type="slidenum">
              <a:rPr lang="en-US" altLang="en-US" smtClean="0"/>
              <a:pPr>
                <a:defRPr/>
              </a:pPr>
              <a:t>3</a:t>
            </a:fld>
            <a:endParaRPr lang="en-US" altLang="en-US" dirty="0"/>
          </a:p>
        </p:txBody>
      </p:sp>
    </p:spTree>
    <p:extLst>
      <p:ext uri="{BB962C8B-B14F-4D97-AF65-F5344CB8AC3E}">
        <p14:creationId xmlns:p14="http://schemas.microsoft.com/office/powerpoint/2010/main" val="28491738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BDA81714-712C-45D2-94E7-984D48182652}" type="slidenum">
              <a:rPr lang="en-US" smtClean="0"/>
              <a:t>30</a:t>
            </a:fld>
            <a:endParaRPr lang="en-US"/>
          </a:p>
        </p:txBody>
      </p:sp>
    </p:spTree>
    <p:extLst>
      <p:ext uri="{BB962C8B-B14F-4D97-AF65-F5344CB8AC3E}">
        <p14:creationId xmlns:p14="http://schemas.microsoft.com/office/powerpoint/2010/main" val="19503664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877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column A amounts will be for essential health benefits and will be adjusted by the Mkt to include pediatric dental coverage and exclude nonessential benefits, e.g. adult dental</a:t>
            </a:r>
          </a:p>
          <a:p>
            <a:pPr eaLnBrk="1" hangingPunct="1">
              <a:spcBef>
                <a:spcPct val="0"/>
              </a:spcBef>
            </a:pPr>
            <a:r>
              <a:rPr lang="en-US" altLang="en-US" dirty="0"/>
              <a:t>Cannot merely add the SLCSP amounts shown on the 1095-A</a:t>
            </a:r>
          </a:p>
          <a:p>
            <a:pPr eaLnBrk="1" hangingPunct="1">
              <a:spcBef>
                <a:spcPct val="0"/>
              </a:spcBef>
            </a:pPr>
            <a:r>
              <a:rPr lang="en-US" altLang="en-US" dirty="0"/>
              <a:t>Instructor should show how to look up 2019 quotes on Healthcare.gov or the state exchange</a:t>
            </a:r>
          </a:p>
        </p:txBody>
      </p:sp>
      <p:sp>
        <p:nvSpPr>
          <p:cNvPr id="28877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107EA36F-BC29-482F-910B-E00A9E1861DF}" type="slidenum">
              <a:rPr lang="en-US" altLang="en-US" smtClean="0"/>
              <a:pPr/>
              <a:t>31</a:t>
            </a:fld>
            <a:endParaRPr lang="en-US" altLang="en-US" dirty="0"/>
          </a:p>
        </p:txBody>
      </p:sp>
    </p:spTree>
    <p:extLst>
      <p:ext uri="{BB962C8B-B14F-4D97-AF65-F5344CB8AC3E}">
        <p14:creationId xmlns:p14="http://schemas.microsoft.com/office/powerpoint/2010/main" val="35387438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081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Cannot merely add the SLCSP amounts shown on the 1095-A</a:t>
            </a:r>
          </a:p>
          <a:p>
            <a:pPr eaLnBrk="1" hangingPunct="1">
              <a:spcBef>
                <a:spcPct val="0"/>
              </a:spcBef>
            </a:pPr>
            <a:r>
              <a:rPr lang="en-US" altLang="en-US" dirty="0"/>
              <a:t>Instructor should show how to look up 2016 quotes on Healthcare.gov or the state exchange</a:t>
            </a:r>
          </a:p>
        </p:txBody>
      </p:sp>
      <p:sp>
        <p:nvSpPr>
          <p:cNvPr id="29082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93CF7986-3519-4F73-B144-FC2B24EA72A2}" type="slidenum">
              <a:rPr lang="en-US" altLang="en-US" smtClean="0"/>
              <a:pPr/>
              <a:t>32</a:t>
            </a:fld>
            <a:endParaRPr lang="en-US" altLang="en-US" dirty="0"/>
          </a:p>
        </p:txBody>
      </p:sp>
    </p:spTree>
    <p:extLst>
      <p:ext uri="{BB962C8B-B14F-4D97-AF65-F5344CB8AC3E}">
        <p14:creationId xmlns:p14="http://schemas.microsoft.com/office/powerpoint/2010/main" val="33203760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286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9286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9EF00316-30C5-4996-B6D9-0AE970E4A475}" type="slidenum">
              <a:rPr lang="en-US" altLang="en-US" smtClean="0"/>
              <a:pPr/>
              <a:t>33</a:t>
            </a:fld>
            <a:endParaRPr lang="en-US" altLang="en-US" dirty="0"/>
          </a:p>
        </p:txBody>
      </p:sp>
    </p:spTree>
    <p:extLst>
      <p:ext uri="{BB962C8B-B14F-4D97-AF65-F5344CB8AC3E}">
        <p14:creationId xmlns:p14="http://schemas.microsoft.com/office/powerpoint/2010/main" val="862492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491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If APTC was granted with respect to the unlawfully present individual, the entire APTC for that</a:t>
            </a:r>
            <a:r>
              <a:rPr lang="en-US" altLang="en-US" baseline="0" dirty="0"/>
              <a:t> person </a:t>
            </a:r>
            <a:r>
              <a:rPr lang="en-US" altLang="en-US" dirty="0"/>
              <a:t>must be repaid – no cap</a:t>
            </a:r>
          </a:p>
          <a:p>
            <a:r>
              <a:rPr lang="en-US" altLang="en-US" dirty="0"/>
              <a:t>Lawfully present coverage family members’ APTC repayment (if any) can be capped</a:t>
            </a:r>
          </a:p>
        </p:txBody>
      </p:sp>
      <p:sp>
        <p:nvSpPr>
          <p:cNvPr id="29491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C92D1FCF-A536-441C-81F1-5EEE4B7810F5}" type="slidenum">
              <a:rPr lang="en-US" altLang="en-US" smtClean="0">
                <a:latin typeface="Arial" panose="020B0604020202020204" pitchFamily="34" charset="0"/>
              </a:rPr>
              <a:pPr/>
              <a:t>34</a:t>
            </a:fld>
            <a:endParaRPr lang="en-US" altLang="en-US" dirty="0">
              <a:latin typeface="Arial" panose="020B0604020202020204" pitchFamily="34" charset="0"/>
            </a:endParaRPr>
          </a:p>
        </p:txBody>
      </p:sp>
    </p:spTree>
    <p:extLst>
      <p:ext uri="{BB962C8B-B14F-4D97-AF65-F5344CB8AC3E}">
        <p14:creationId xmlns:p14="http://schemas.microsoft.com/office/powerpoint/2010/main" val="5724216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6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Usually, PTC cannot be claimed for a month later than the month after government coverage is approved. </a:t>
            </a:r>
          </a:p>
          <a:p>
            <a:pPr eaLnBrk="1" hangingPunct="1">
              <a:spcBef>
                <a:spcPct val="0"/>
              </a:spcBef>
            </a:pPr>
            <a:r>
              <a:rPr lang="en-US" altLang="en-US" dirty="0"/>
              <a:t>If government coverage is granted retroactively, PTC can still be claimed until the month following the coverage determination</a:t>
            </a:r>
          </a:p>
        </p:txBody>
      </p:sp>
      <p:sp>
        <p:nvSpPr>
          <p:cNvPr id="29696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DB8F76B0-29D9-4BE6-BB5F-E8ADF66157E0}" type="slidenum">
              <a:rPr lang="en-US" altLang="en-US" smtClean="0"/>
              <a:pPr/>
              <a:t>35</a:t>
            </a:fld>
            <a:endParaRPr lang="en-US" altLang="en-US" dirty="0"/>
          </a:p>
        </p:txBody>
      </p:sp>
    </p:spTree>
    <p:extLst>
      <p:ext uri="{BB962C8B-B14F-4D97-AF65-F5344CB8AC3E}">
        <p14:creationId xmlns:p14="http://schemas.microsoft.com/office/powerpoint/2010/main" val="21305094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901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Taxpayer cannot claim PTC for a nondependent</a:t>
            </a:r>
          </a:p>
          <a:p>
            <a:r>
              <a:rPr lang="en-US" altLang="en-US" dirty="0"/>
              <a:t>Result is that all APTC will need to be repaid as not a member of the tax family</a:t>
            </a:r>
          </a:p>
        </p:txBody>
      </p:sp>
      <p:sp>
        <p:nvSpPr>
          <p:cNvPr id="29901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63C7C013-02D1-469D-B45E-07312EE06582}" type="slidenum">
              <a:rPr lang="en-US" altLang="en-US" smtClean="0">
                <a:latin typeface="Arial" panose="020B0604020202020204" pitchFamily="34" charset="0"/>
              </a:rPr>
              <a:pPr/>
              <a:t>36</a:t>
            </a:fld>
            <a:endParaRPr lang="en-US" altLang="en-US" dirty="0">
              <a:latin typeface="Arial" panose="020B0604020202020204" pitchFamily="34" charset="0"/>
            </a:endParaRPr>
          </a:p>
        </p:txBody>
      </p:sp>
    </p:spTree>
    <p:extLst>
      <p:ext uri="{BB962C8B-B14F-4D97-AF65-F5344CB8AC3E}">
        <p14:creationId xmlns:p14="http://schemas.microsoft.com/office/powerpoint/2010/main" val="40428407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105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106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D3031ADD-46AB-4087-AC8B-E3A8543E8564}" type="slidenum">
              <a:rPr lang="en-US" altLang="en-US" smtClean="0">
                <a:latin typeface="Arial" panose="020B0604020202020204" pitchFamily="34" charset="0"/>
              </a:rPr>
              <a:pPr/>
              <a:t>37</a:t>
            </a:fld>
            <a:endParaRPr lang="en-US" altLang="en-US" dirty="0">
              <a:latin typeface="Arial" panose="020B0604020202020204" pitchFamily="34" charset="0"/>
            </a:endParaRPr>
          </a:p>
        </p:txBody>
      </p:sp>
    </p:spTree>
    <p:extLst>
      <p:ext uri="{BB962C8B-B14F-4D97-AF65-F5344CB8AC3E}">
        <p14:creationId xmlns:p14="http://schemas.microsoft.com/office/powerpoint/2010/main" val="34996632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310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Child would likely have been eligible for CHIP and marketplace should have denied APTC, depending on how the questions were answered</a:t>
            </a:r>
          </a:p>
        </p:txBody>
      </p:sp>
      <p:sp>
        <p:nvSpPr>
          <p:cNvPr id="30310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CEDB6F63-2E27-4E47-81CE-1478E197DB95}" type="slidenum">
              <a:rPr lang="en-US" altLang="en-US" smtClean="0">
                <a:latin typeface="Arial" panose="020B0604020202020204" pitchFamily="34" charset="0"/>
              </a:rPr>
              <a:pPr/>
              <a:t>38</a:t>
            </a:fld>
            <a:endParaRPr lang="en-US" altLang="en-US" dirty="0">
              <a:latin typeface="Arial" panose="020B0604020202020204" pitchFamily="34" charset="0"/>
            </a:endParaRPr>
          </a:p>
        </p:txBody>
      </p:sp>
    </p:spTree>
    <p:extLst>
      <p:ext uri="{BB962C8B-B14F-4D97-AF65-F5344CB8AC3E}">
        <p14:creationId xmlns:p14="http://schemas.microsoft.com/office/powerpoint/2010/main" val="26473938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515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515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BFCEDC1C-A752-49D3-A3C9-4A2E84F15F76}" type="slidenum">
              <a:rPr lang="en-US" altLang="en-US" smtClean="0">
                <a:latin typeface="Arial" panose="020B0604020202020204" pitchFamily="34" charset="0"/>
              </a:rPr>
              <a:pPr/>
              <a:t>39</a:t>
            </a:fld>
            <a:endParaRPr lang="en-US" altLang="en-US" dirty="0">
              <a:latin typeface="Arial" panose="020B0604020202020204" pitchFamily="34" charset="0"/>
            </a:endParaRPr>
          </a:p>
        </p:txBody>
      </p:sp>
    </p:spTree>
    <p:extLst>
      <p:ext uri="{BB962C8B-B14F-4D97-AF65-F5344CB8AC3E}">
        <p14:creationId xmlns:p14="http://schemas.microsoft.com/office/powerpoint/2010/main" val="1437337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BA2E59DB-CAED-4CBB-ADFB-8DB9C4274666}" type="slidenum">
              <a:rPr lang="en-US" altLang="en-US" smtClean="0"/>
              <a:pPr>
                <a:defRPr/>
              </a:pPr>
              <a:t>4</a:t>
            </a:fld>
            <a:endParaRPr lang="en-US" altLang="en-US" dirty="0"/>
          </a:p>
        </p:txBody>
      </p:sp>
    </p:spTree>
    <p:extLst>
      <p:ext uri="{BB962C8B-B14F-4D97-AF65-F5344CB8AC3E}">
        <p14:creationId xmlns:p14="http://schemas.microsoft.com/office/powerpoint/2010/main" val="41083773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0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400% is exact; anything less than 400% is not 400%</a:t>
            </a:r>
          </a:p>
          <a:p>
            <a:pPr eaLnBrk="1" hangingPunct="1">
              <a:spcBef>
                <a:spcPct val="0"/>
              </a:spcBef>
            </a:pPr>
            <a:r>
              <a:rPr lang="en-US" altLang="en-US" dirty="0"/>
              <a:t>For example 399.8% is not 400%</a:t>
            </a:r>
          </a:p>
          <a:p>
            <a:pPr eaLnBrk="1" hangingPunct="1">
              <a:spcBef>
                <a:spcPct val="0"/>
              </a:spcBef>
            </a:pPr>
            <a:r>
              <a:rPr lang="en-US" altLang="en-US" dirty="0"/>
              <a:t>Form instructions say to use 401 for anything over 400 on 8962 line 5, so tax</a:t>
            </a:r>
            <a:r>
              <a:rPr lang="en-US" altLang="en-US" baseline="0" dirty="0"/>
              <a:t> form</a:t>
            </a:r>
            <a:r>
              <a:rPr lang="en-US" altLang="en-US" dirty="0"/>
              <a:t> simply show 401 (not the actual % of FPL)</a:t>
            </a:r>
          </a:p>
        </p:txBody>
      </p:sp>
      <p:sp>
        <p:nvSpPr>
          <p:cNvPr id="30720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8458B595-D562-4915-9D1C-3E560D616F31}" type="slidenum">
              <a:rPr lang="en-US" altLang="en-US" smtClean="0"/>
              <a:pPr/>
              <a:t>40</a:t>
            </a:fld>
            <a:endParaRPr lang="en-US" altLang="en-US" dirty="0"/>
          </a:p>
        </p:txBody>
      </p:sp>
    </p:spTree>
    <p:extLst>
      <p:ext uri="{BB962C8B-B14F-4D97-AF65-F5344CB8AC3E}">
        <p14:creationId xmlns:p14="http://schemas.microsoft.com/office/powerpoint/2010/main" val="29487410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805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0356" eaLnBrk="1" hangingPunct="1">
              <a:spcBef>
                <a:spcPct val="0"/>
              </a:spcBef>
            </a:pPr>
            <a:endParaRPr lang="en-US" altLang="en-US" dirty="0"/>
          </a:p>
        </p:txBody>
      </p:sp>
      <p:sp>
        <p:nvSpPr>
          <p:cNvPr id="25805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78FC6EA0-8970-4CBD-ABD3-567B43F5B6B7}" type="slidenum">
              <a:rPr lang="en-US" altLang="en-US" smtClean="0">
                <a:solidFill>
                  <a:srgbClr val="000000"/>
                </a:solidFill>
              </a:rPr>
              <a:pPr/>
              <a:t>41</a:t>
            </a:fld>
            <a:endParaRPr lang="en-US" altLang="en-US" dirty="0">
              <a:solidFill>
                <a:srgbClr val="000000"/>
              </a:solidFill>
            </a:endParaRPr>
          </a:p>
        </p:txBody>
      </p:sp>
    </p:spTree>
    <p:extLst>
      <p:ext uri="{BB962C8B-B14F-4D97-AF65-F5344CB8AC3E}">
        <p14:creationId xmlns:p14="http://schemas.microsoft.com/office/powerpoint/2010/main" val="41178122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925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Recharacterization of a Roth conversion is no longer allowed; but taxpayers</a:t>
            </a:r>
            <a:r>
              <a:rPr lang="en-US" altLang="en-US" baseline="0" dirty="0"/>
              <a:t> can recharacterize a contribution from one type of IRA to the other</a:t>
            </a:r>
            <a:endParaRPr lang="en-US" altLang="en-US" dirty="0"/>
          </a:p>
        </p:txBody>
      </p:sp>
      <p:sp>
        <p:nvSpPr>
          <p:cNvPr id="30925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63476D57-9A83-4AB9-AF35-D0AA9DC29C04}" type="slidenum">
              <a:rPr lang="en-US" altLang="en-US" smtClean="0"/>
              <a:pPr/>
              <a:t>42</a:t>
            </a:fld>
            <a:endParaRPr lang="en-US" altLang="en-US" dirty="0"/>
          </a:p>
        </p:txBody>
      </p:sp>
    </p:spTree>
    <p:extLst>
      <p:ext uri="{BB962C8B-B14F-4D97-AF65-F5344CB8AC3E}">
        <p14:creationId xmlns:p14="http://schemas.microsoft.com/office/powerpoint/2010/main" val="26860079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925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When health insurance is deductible as an adjustment to gross income, the cost of the coverage is increased or</a:t>
            </a:r>
            <a:r>
              <a:rPr lang="en-US" altLang="en-US" baseline="0" dirty="0"/>
              <a:t> decreased by repayment of excess APTC or additional PTC, respectively</a:t>
            </a:r>
          </a:p>
          <a:p>
            <a:pPr eaLnBrk="1" hangingPunct="1">
              <a:spcBef>
                <a:spcPct val="0"/>
              </a:spcBef>
            </a:pPr>
            <a:r>
              <a:rPr lang="en-US" altLang="en-US" baseline="0" dirty="0"/>
              <a:t>This is an iterative process requiring up to three recalculations – pub 974</a:t>
            </a:r>
            <a:endParaRPr lang="en-US" altLang="en-US" dirty="0"/>
          </a:p>
        </p:txBody>
      </p:sp>
      <p:sp>
        <p:nvSpPr>
          <p:cNvPr id="30925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63476D57-9A83-4AB9-AF35-D0AA9DC29C04}" type="slidenum">
              <a:rPr lang="en-US" altLang="en-US" smtClean="0"/>
              <a:pPr/>
              <a:t>43</a:t>
            </a:fld>
            <a:endParaRPr lang="en-US" altLang="en-US" dirty="0"/>
          </a:p>
        </p:txBody>
      </p:sp>
    </p:spTree>
    <p:extLst>
      <p:ext uri="{BB962C8B-B14F-4D97-AF65-F5344CB8AC3E}">
        <p14:creationId xmlns:p14="http://schemas.microsoft.com/office/powerpoint/2010/main" val="20239637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129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test to see which education benefit is better includes the use of scholarships or grants to pay qualified education expenses (the grant is excluded from income) or to pay for other expenses, such as room and board. The latter situation may create a filing requirement for the student and there may be ACA implications.</a:t>
            </a:r>
          </a:p>
        </p:txBody>
      </p:sp>
      <p:sp>
        <p:nvSpPr>
          <p:cNvPr id="31130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5F4211DE-1504-4967-81DE-93AA3541AD5D}" type="slidenum">
              <a:rPr lang="en-US" altLang="en-US" smtClean="0"/>
              <a:pPr/>
              <a:t>44</a:t>
            </a:fld>
            <a:endParaRPr lang="en-US" altLang="en-US" dirty="0"/>
          </a:p>
        </p:txBody>
      </p:sp>
    </p:spTree>
    <p:extLst>
      <p:ext uri="{BB962C8B-B14F-4D97-AF65-F5344CB8AC3E}">
        <p14:creationId xmlns:p14="http://schemas.microsoft.com/office/powerpoint/2010/main" val="15731064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334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If both spouses are on a single policy, each is allocated 50% of the APTC (TP cannot elect a different percentage) – see 8962 instructions</a:t>
            </a:r>
          </a:p>
          <a:p>
            <a:r>
              <a:rPr lang="en-US" altLang="en-US" dirty="0"/>
              <a:t>Must complete the shared allocation (Part IV) to show only 50% claimed and the SSN of the other spouse</a:t>
            </a:r>
          </a:p>
          <a:p>
            <a:r>
              <a:rPr lang="en-US" altLang="en-US" dirty="0"/>
              <a:t>Will need to look up the proper SLCSP if any PTC can be claimed, e.g. one spouse is able to claim HoH or is abused/abandoned</a:t>
            </a:r>
          </a:p>
          <a:p>
            <a:r>
              <a:rPr lang="en-US" altLang="en-US" dirty="0"/>
              <a:t>They are not allowed PTC, but the cap can apply to the APTC that must be repaid</a:t>
            </a:r>
          </a:p>
        </p:txBody>
      </p:sp>
      <p:sp>
        <p:nvSpPr>
          <p:cNvPr id="31334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CD97CC7C-7112-4BF7-BFC3-8FF088B36C04}" type="slidenum">
              <a:rPr lang="en-US" altLang="en-US" smtClean="0">
                <a:latin typeface="Arial" panose="020B0604020202020204" pitchFamily="34" charset="0"/>
              </a:rPr>
              <a:pPr/>
              <a:t>45</a:t>
            </a:fld>
            <a:endParaRPr lang="en-US" altLang="en-US" dirty="0">
              <a:latin typeface="Arial" panose="020B0604020202020204" pitchFamily="34" charset="0"/>
            </a:endParaRPr>
          </a:p>
        </p:txBody>
      </p:sp>
    </p:spTree>
    <p:extLst>
      <p:ext uri="{BB962C8B-B14F-4D97-AF65-F5344CB8AC3E}">
        <p14:creationId xmlns:p14="http://schemas.microsoft.com/office/powerpoint/2010/main" val="18756920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539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a:t>
            </a:r>
            <a:r>
              <a:rPr lang="en-US" altLang="en-US" baseline="0" dirty="0"/>
              <a:t> is an exception to the normal cash basis reporting rules – see 8962 and Sch A instructions</a:t>
            </a:r>
          </a:p>
          <a:p>
            <a:pPr>
              <a:buNone/>
            </a:pPr>
            <a:endParaRPr lang="en-US" altLang="en-US" dirty="0"/>
          </a:p>
        </p:txBody>
      </p:sp>
      <p:sp>
        <p:nvSpPr>
          <p:cNvPr id="31539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6A954BF5-7FC9-4192-A6B2-B646D7ABEFB1}" type="slidenum">
              <a:rPr lang="en-US" altLang="en-US" smtClean="0">
                <a:latin typeface="Arial" panose="020B0604020202020204" pitchFamily="34" charset="0"/>
              </a:rPr>
              <a:pPr/>
              <a:t>46</a:t>
            </a:fld>
            <a:endParaRPr lang="en-US" altLang="en-US" dirty="0">
              <a:latin typeface="Arial" panose="020B0604020202020204" pitchFamily="34" charset="0"/>
            </a:endParaRPr>
          </a:p>
        </p:txBody>
      </p:sp>
    </p:spTree>
    <p:extLst>
      <p:ext uri="{BB962C8B-B14F-4D97-AF65-F5344CB8AC3E}">
        <p14:creationId xmlns:p14="http://schemas.microsoft.com/office/powerpoint/2010/main" val="3160480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539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1539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6A954BF5-7FC9-4192-A6B2-B646D7ABEFB1}" type="slidenum">
              <a:rPr lang="en-US" altLang="en-US" smtClean="0">
                <a:latin typeface="Arial" panose="020B0604020202020204" pitchFamily="34" charset="0"/>
              </a:rPr>
              <a:pPr/>
              <a:t>47</a:t>
            </a:fld>
            <a:endParaRPr lang="en-US" altLang="en-US" dirty="0">
              <a:latin typeface="Arial" panose="020B0604020202020204" pitchFamily="34" charset="0"/>
            </a:endParaRPr>
          </a:p>
        </p:txBody>
      </p:sp>
    </p:spTree>
    <p:extLst>
      <p:ext uri="{BB962C8B-B14F-4D97-AF65-F5344CB8AC3E}">
        <p14:creationId xmlns:p14="http://schemas.microsoft.com/office/powerpoint/2010/main" val="30743747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563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See Pub 4012 Tab H repayment caps</a:t>
            </a:r>
          </a:p>
        </p:txBody>
      </p:sp>
      <p:sp>
        <p:nvSpPr>
          <p:cNvPr id="32563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04E69275-FA2C-49EA-8080-9A293015E750}" type="slidenum">
              <a:rPr lang="en-US" altLang="en-US" smtClean="0"/>
              <a:pPr/>
              <a:t>48</a:t>
            </a:fld>
            <a:endParaRPr lang="en-US" altLang="en-US" dirty="0"/>
          </a:p>
        </p:txBody>
      </p:sp>
    </p:spTree>
    <p:extLst>
      <p:ext uri="{BB962C8B-B14F-4D97-AF65-F5344CB8AC3E}">
        <p14:creationId xmlns:p14="http://schemas.microsoft.com/office/powerpoint/2010/main" val="26609901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BDA81714-712C-45D2-94E7-984D48182652}" type="slidenum">
              <a:rPr lang="en-US" smtClean="0"/>
              <a:t>49</a:t>
            </a:fld>
            <a:endParaRPr lang="en-US"/>
          </a:p>
        </p:txBody>
      </p:sp>
    </p:spTree>
    <p:extLst>
      <p:ext uri="{BB962C8B-B14F-4D97-AF65-F5344CB8AC3E}">
        <p14:creationId xmlns:p14="http://schemas.microsoft.com/office/powerpoint/2010/main" val="59816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anose="020B0604020202020204" pitchFamily="34" charset="0"/>
              <a:buChar char="•"/>
            </a:pPr>
            <a:r>
              <a:rPr lang="en-US" altLang="en-US" dirty="0"/>
              <a:t>Individual market insurance can be purchased directly from the insurance company or through an agency</a:t>
            </a:r>
          </a:p>
          <a:p>
            <a:pPr eaLnBrk="1" hangingPunct="1">
              <a:spcBef>
                <a:spcPct val="0"/>
              </a:spcBef>
              <a:buFont typeface="Arial" panose="020B0604020202020204" pitchFamily="34" charset="0"/>
              <a:buChar char="•"/>
            </a:pPr>
            <a:r>
              <a:rPr lang="en-US" altLang="en-US" dirty="0"/>
              <a:t>The Health Insurance Marketplace offers many of the same policies that can be purchased directly</a:t>
            </a:r>
          </a:p>
          <a:p>
            <a:pPr eaLnBrk="1" hangingPunct="1">
              <a:spcBef>
                <a:spcPct val="0"/>
              </a:spcBef>
              <a:buFont typeface="Arial" panose="020B0604020202020204" pitchFamily="34" charset="0"/>
              <a:buChar char="•"/>
            </a:pPr>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4301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B04D312B-09D5-4B2C-816A-14A5BA905E2C}" type="slidenum">
              <a:rPr lang="en-US" altLang="en-US" smtClean="0"/>
              <a:pPr/>
              <a:t>5</a:t>
            </a:fld>
            <a:endParaRPr lang="en-US" altLang="en-US" dirty="0"/>
          </a:p>
        </p:txBody>
      </p:sp>
    </p:spTree>
    <p:extLst>
      <p:ext uri="{BB962C8B-B14F-4D97-AF65-F5344CB8AC3E}">
        <p14:creationId xmlns:p14="http://schemas.microsoft.com/office/powerpoint/2010/main" val="264000822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68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2768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C2305845-8F5D-4586-87D0-F17E4F9D3F23}" type="slidenum">
              <a:rPr lang="en-US" altLang="en-US" smtClean="0">
                <a:solidFill>
                  <a:srgbClr val="000000"/>
                </a:solidFill>
              </a:rPr>
              <a:pPr/>
              <a:t>50</a:t>
            </a:fld>
            <a:endParaRPr lang="en-US" altLang="en-US" dirty="0">
              <a:solidFill>
                <a:srgbClr val="000000"/>
              </a:solidFill>
            </a:endParaRPr>
          </a:p>
        </p:txBody>
      </p:sp>
    </p:spTree>
    <p:extLst>
      <p:ext uri="{BB962C8B-B14F-4D97-AF65-F5344CB8AC3E}">
        <p14:creationId xmlns:p14="http://schemas.microsoft.com/office/powerpoint/2010/main" val="299217784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973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Judy would ineligible for PTC starting with the first full month of government coverage, August – Pub 4491, p. 3-11 TIP</a:t>
            </a:r>
          </a:p>
          <a:p>
            <a:pPr eaLnBrk="1" hangingPunct="1">
              <a:spcBef>
                <a:spcPct val="0"/>
              </a:spcBef>
            </a:pPr>
            <a:r>
              <a:rPr lang="en-US" altLang="en-US" dirty="0"/>
              <a:t>If Judy got a partial month refund for July, would still be eligible for PTC since she is eligible on July 1</a:t>
            </a:r>
          </a:p>
        </p:txBody>
      </p:sp>
      <p:sp>
        <p:nvSpPr>
          <p:cNvPr id="32973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A70C0082-C979-46E4-A589-F20CB4AD964B}" type="slidenum">
              <a:rPr lang="en-US" altLang="en-US" smtClean="0"/>
              <a:pPr/>
              <a:t>51</a:t>
            </a:fld>
            <a:endParaRPr lang="en-US" altLang="en-US" dirty="0"/>
          </a:p>
        </p:txBody>
      </p:sp>
    </p:spTree>
    <p:extLst>
      <p:ext uri="{BB962C8B-B14F-4D97-AF65-F5344CB8AC3E}">
        <p14:creationId xmlns:p14="http://schemas.microsoft.com/office/powerpoint/2010/main" val="171026227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177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6585" eaLnBrk="1" hangingPunct="1">
              <a:spcBef>
                <a:spcPct val="0"/>
              </a:spcBef>
            </a:pPr>
            <a:endParaRPr lang="en-US" altLang="en-US" dirty="0"/>
          </a:p>
        </p:txBody>
      </p:sp>
      <p:sp>
        <p:nvSpPr>
          <p:cNvPr id="33178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A9556D71-3F85-42D9-88CC-C33193AD944D}" type="slidenum">
              <a:rPr lang="en-US" altLang="en-US" smtClean="0">
                <a:solidFill>
                  <a:srgbClr val="000000"/>
                </a:solidFill>
              </a:rPr>
              <a:pPr/>
              <a:t>52</a:t>
            </a:fld>
            <a:endParaRPr lang="en-US" altLang="en-US" dirty="0">
              <a:solidFill>
                <a:srgbClr val="000000"/>
              </a:solidFill>
            </a:endParaRPr>
          </a:p>
        </p:txBody>
      </p:sp>
    </p:spTree>
    <p:extLst>
      <p:ext uri="{BB962C8B-B14F-4D97-AF65-F5344CB8AC3E}">
        <p14:creationId xmlns:p14="http://schemas.microsoft.com/office/powerpoint/2010/main" val="315493884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382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3382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82EF04FC-8E5B-4FFD-AF50-DE4FB3606414}" type="slidenum">
              <a:rPr lang="en-US" altLang="en-US" smtClean="0"/>
              <a:pPr/>
              <a:t>53</a:t>
            </a:fld>
            <a:endParaRPr lang="en-US" altLang="en-US" dirty="0"/>
          </a:p>
        </p:txBody>
      </p:sp>
    </p:spTree>
    <p:extLst>
      <p:ext uri="{BB962C8B-B14F-4D97-AF65-F5344CB8AC3E}">
        <p14:creationId xmlns:p14="http://schemas.microsoft.com/office/powerpoint/2010/main" val="368487776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5875"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35876"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A1D02358-859A-4522-8886-523C45A8B620}" type="slidenum">
              <a:rPr lang="en-US" altLang="en-US" smtClean="0"/>
              <a:pPr/>
              <a:t>54</a:t>
            </a:fld>
            <a:endParaRPr lang="en-US" altLang="en-US" dirty="0"/>
          </a:p>
        </p:txBody>
      </p:sp>
    </p:spTree>
    <p:extLst>
      <p:ext uri="{BB962C8B-B14F-4D97-AF65-F5344CB8AC3E}">
        <p14:creationId xmlns:p14="http://schemas.microsoft.com/office/powerpoint/2010/main" val="338263749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2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3792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DB517E9F-75F3-45D8-BC4C-6FD985DAF19B}" type="slidenum">
              <a:rPr lang="en-US" altLang="en-US" smtClean="0"/>
              <a:pPr/>
              <a:t>55</a:t>
            </a:fld>
            <a:endParaRPr lang="en-US" altLang="en-US" dirty="0"/>
          </a:p>
        </p:txBody>
      </p:sp>
    </p:spTree>
    <p:extLst>
      <p:ext uri="{BB962C8B-B14F-4D97-AF65-F5344CB8AC3E}">
        <p14:creationId xmlns:p14="http://schemas.microsoft.com/office/powerpoint/2010/main" val="21838292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997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3997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1ADEAA99-0450-4545-AED5-774100AA72A2}" type="slidenum">
              <a:rPr lang="en-US" altLang="en-US" smtClean="0"/>
              <a:pPr/>
              <a:t>56</a:t>
            </a:fld>
            <a:endParaRPr lang="en-US" altLang="en-US" dirty="0"/>
          </a:p>
        </p:txBody>
      </p:sp>
    </p:spTree>
    <p:extLst>
      <p:ext uri="{BB962C8B-B14F-4D97-AF65-F5344CB8AC3E}">
        <p14:creationId xmlns:p14="http://schemas.microsoft.com/office/powerpoint/2010/main" val="200345774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BDA81714-712C-45D2-94E7-984D48182652}" type="slidenum">
              <a:rPr lang="en-US" smtClean="0"/>
              <a:t>57</a:t>
            </a:fld>
            <a:endParaRPr lang="en-US"/>
          </a:p>
        </p:txBody>
      </p:sp>
    </p:spTree>
    <p:extLst>
      <p:ext uri="{BB962C8B-B14F-4D97-AF65-F5344CB8AC3E}">
        <p14:creationId xmlns:p14="http://schemas.microsoft.com/office/powerpoint/2010/main" val="406498602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4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4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180C7422-201A-4594-B682-D7930DCCA9E9}" type="slidenum">
              <a:rPr lang="en-US" altLang="en-US" smtClean="0"/>
              <a:pPr/>
              <a:t>58</a:t>
            </a:fld>
            <a:endParaRPr lang="en-US" altLang="en-US" dirty="0"/>
          </a:p>
        </p:txBody>
      </p:sp>
    </p:spTree>
    <p:extLst>
      <p:ext uri="{BB962C8B-B14F-4D97-AF65-F5344CB8AC3E}">
        <p14:creationId xmlns:p14="http://schemas.microsoft.com/office/powerpoint/2010/main" val="152309978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153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Example: separately, one or the other was eligible for PTC but together are over 400% FPL.</a:t>
            </a:r>
          </a:p>
        </p:txBody>
      </p:sp>
      <p:sp>
        <p:nvSpPr>
          <p:cNvPr id="32154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7D206FC6-1F2A-48EB-8F91-EEC9995A02EC}" type="slidenum">
              <a:rPr lang="en-US" altLang="en-US" smtClean="0"/>
              <a:pPr/>
              <a:t>59</a:t>
            </a:fld>
            <a:endParaRPr lang="en-US" altLang="en-US" dirty="0"/>
          </a:p>
        </p:txBody>
      </p:sp>
    </p:spTree>
    <p:extLst>
      <p:ext uri="{BB962C8B-B14F-4D97-AF65-F5344CB8AC3E}">
        <p14:creationId xmlns:p14="http://schemas.microsoft.com/office/powerpoint/2010/main" val="34446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1095-A filers have until January 31 to mail the form; it may take a few days for it to reach the taxpayer</a:t>
            </a:r>
          </a:p>
          <a:p>
            <a:pPr eaLnBrk="1" hangingPunct="1">
              <a:spcBef>
                <a:spcPct val="0"/>
              </a:spcBef>
            </a:pPr>
            <a:r>
              <a:rPr lang="en-US" altLang="en-US" dirty="0"/>
              <a:t>Shared policies and alternative calculation</a:t>
            </a:r>
            <a:r>
              <a:rPr lang="en-US" altLang="en-US" baseline="0" dirty="0"/>
              <a:t> discussed later</a:t>
            </a:r>
            <a:endParaRPr lang="en-US" altLang="en-US" dirty="0"/>
          </a:p>
        </p:txBody>
      </p:sp>
      <p:sp>
        <p:nvSpPr>
          <p:cNvPr id="2458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AA5BEF4B-6977-46AA-ADBA-BAAFC83AA255}" type="slidenum">
              <a:rPr lang="en-US" altLang="en-US" smtClean="0"/>
              <a:pPr/>
              <a:t>6</a:t>
            </a:fld>
            <a:endParaRPr lang="en-US" altLang="en-US" dirty="0"/>
          </a:p>
        </p:txBody>
      </p:sp>
    </p:spTree>
    <p:extLst>
      <p:ext uri="{BB962C8B-B14F-4D97-AF65-F5344CB8AC3E}">
        <p14:creationId xmlns:p14="http://schemas.microsoft.com/office/powerpoint/2010/main" val="162514354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358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2358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9CEEBC45-227C-4067-BA5E-ADADFF1839DB}" type="slidenum">
              <a:rPr lang="en-US" altLang="en-US" smtClean="0">
                <a:latin typeface="Arial" panose="020B0604020202020204" pitchFamily="34" charset="0"/>
              </a:rPr>
              <a:pPr/>
              <a:t>60</a:t>
            </a:fld>
            <a:endParaRPr lang="en-US" altLang="en-US" dirty="0">
              <a:latin typeface="Arial" panose="020B0604020202020204" pitchFamily="34" charset="0"/>
            </a:endParaRPr>
          </a:p>
        </p:txBody>
      </p:sp>
    </p:spTree>
    <p:extLst>
      <p:ext uri="{BB962C8B-B14F-4D97-AF65-F5344CB8AC3E}">
        <p14:creationId xmlns:p14="http://schemas.microsoft.com/office/powerpoint/2010/main" val="6509969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BDA81714-712C-45D2-94E7-984D48182652}" type="slidenum">
              <a:rPr lang="en-US" smtClean="0"/>
              <a:t>61</a:t>
            </a:fld>
            <a:endParaRPr lang="en-US"/>
          </a:p>
        </p:txBody>
      </p:sp>
    </p:spTree>
    <p:extLst>
      <p:ext uri="{BB962C8B-B14F-4D97-AF65-F5344CB8AC3E}">
        <p14:creationId xmlns:p14="http://schemas.microsoft.com/office/powerpoint/2010/main" val="98185181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Arial Unicode MS" panose="020B0604020202020204" pitchFamily="34" charset="-128"/>
              <a:cs typeface="Arial" panose="020B0604020202020204" pitchFamily="34" charset="0"/>
            </a:endParaRPr>
          </a:p>
        </p:txBody>
      </p:sp>
      <p:sp>
        <p:nvSpPr>
          <p:cNvPr id="3072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EC665AE6-1D3A-4F5C-B745-EC991672CB3E}" type="slidenum">
              <a:rPr lang="en-US" altLang="en-US" smtClean="0"/>
              <a:pPr/>
              <a:t>62</a:t>
            </a:fld>
            <a:endParaRPr lang="en-US" altLang="en-US" dirty="0"/>
          </a:p>
        </p:txBody>
      </p:sp>
    </p:spTree>
    <p:extLst>
      <p:ext uri="{BB962C8B-B14F-4D97-AF65-F5344CB8AC3E}">
        <p14:creationId xmlns:p14="http://schemas.microsoft.com/office/powerpoint/2010/main" val="197560670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aseline="0" dirty="0">
                <a:ea typeface="Arial Unicode MS" panose="020B0604020202020204" pitchFamily="34" charset="-128"/>
                <a:cs typeface="Arial" panose="020B0604020202020204" pitchFamily="34" charset="0"/>
              </a:rPr>
              <a:t>Apprentice Counselors should (generally) refer comprehensive ACA returns to a more experienced preparer</a:t>
            </a:r>
            <a:endParaRPr lang="en-US" altLang="en-US" dirty="0">
              <a:ea typeface="Arial Unicode MS" panose="020B0604020202020204" pitchFamily="34" charset="-128"/>
              <a:cs typeface="Arial" panose="020B0604020202020204" pitchFamily="34" charset="0"/>
            </a:endParaRPr>
          </a:p>
          <a:p>
            <a:pPr eaLnBrk="1" hangingPunct="1">
              <a:spcBef>
                <a:spcPct val="0"/>
              </a:spcBef>
            </a:pPr>
            <a:endParaRPr lang="en-US" altLang="en-US" dirty="0">
              <a:ea typeface="Arial Unicode MS" panose="020B0604020202020204" pitchFamily="34" charset="-128"/>
              <a:cs typeface="Arial" panose="020B0604020202020204" pitchFamily="34" charset="0"/>
            </a:endParaRPr>
          </a:p>
        </p:txBody>
      </p:sp>
      <p:sp>
        <p:nvSpPr>
          <p:cNvPr id="3072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EC665AE6-1D3A-4F5C-B745-EC991672CB3E}" type="slidenum">
              <a:rPr lang="en-US" altLang="en-US" smtClean="0"/>
              <a:pPr/>
              <a:t>63</a:t>
            </a:fld>
            <a:endParaRPr lang="en-US" altLang="en-US" dirty="0"/>
          </a:p>
        </p:txBody>
      </p:sp>
    </p:spTree>
    <p:extLst>
      <p:ext uri="{BB962C8B-B14F-4D97-AF65-F5344CB8AC3E}">
        <p14:creationId xmlns:p14="http://schemas.microsoft.com/office/powerpoint/2010/main" val="177662627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BDA81714-712C-45D2-94E7-984D48182652}" type="slidenum">
              <a:rPr lang="en-US" smtClean="0"/>
              <a:t>64</a:t>
            </a:fld>
            <a:endParaRPr lang="en-US"/>
          </a:p>
        </p:txBody>
      </p:sp>
    </p:spTree>
    <p:extLst>
      <p:ext uri="{BB962C8B-B14F-4D97-AF65-F5344CB8AC3E}">
        <p14:creationId xmlns:p14="http://schemas.microsoft.com/office/powerpoint/2010/main" val="99300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BA2E59DB-CAED-4CBB-ADFB-8DB9C4274666}" type="slidenum">
              <a:rPr lang="en-US" altLang="en-US" smtClean="0"/>
              <a:pPr>
                <a:defRPr/>
              </a:pPr>
              <a:t>7</a:t>
            </a:fld>
            <a:endParaRPr lang="en-US" altLang="en-US" dirty="0"/>
          </a:p>
        </p:txBody>
      </p:sp>
    </p:spTree>
    <p:extLst>
      <p:ext uri="{BB962C8B-B14F-4D97-AF65-F5344CB8AC3E}">
        <p14:creationId xmlns:p14="http://schemas.microsoft.com/office/powerpoint/2010/main" val="2423850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en-US" altLang="en-US" dirty="0"/>
          </a:p>
        </p:txBody>
      </p:sp>
      <p:sp>
        <p:nvSpPr>
          <p:cNvPr id="2662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3D6B5045-E808-42BA-B01D-4E366E60DD3C}" type="slidenum">
              <a:rPr lang="en-US" altLang="en-US" smtClean="0">
                <a:solidFill>
                  <a:srgbClr val="000000"/>
                </a:solidFill>
              </a:rPr>
              <a:pPr/>
              <a:t>8</a:t>
            </a:fld>
            <a:endParaRPr lang="en-US" altLang="en-US" dirty="0">
              <a:solidFill>
                <a:srgbClr val="000000"/>
              </a:solidFill>
            </a:endParaRPr>
          </a:p>
        </p:txBody>
      </p:sp>
    </p:spTree>
    <p:extLst>
      <p:ext uri="{BB962C8B-B14F-4D97-AF65-F5344CB8AC3E}">
        <p14:creationId xmlns:p14="http://schemas.microsoft.com/office/powerpoint/2010/main" val="4180283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781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Form 1095-A Affordable Insurance Marketplace Statement shows the amount of their premiums and advance credit payments including the premium for the applicable benchmark plans used to compute the credit, the total premium for the coverage of the taxpayer, the advance credit, the SSN and names of all covered and other relevant information.</a:t>
            </a:r>
          </a:p>
          <a:p>
            <a:pPr eaLnBrk="1" hangingPunct="1">
              <a:spcBef>
                <a:spcPct val="0"/>
              </a:spcBef>
            </a:pPr>
            <a:r>
              <a:rPr lang="en-US" altLang="en-US" dirty="0"/>
              <a:t>Form 8962 is used to compute the premium tax credit on the tax return and to reconcile the advance credit payments or credit.</a:t>
            </a:r>
          </a:p>
          <a:p>
            <a:pPr eaLnBrk="1" hangingPunct="1">
              <a:spcBef>
                <a:spcPct val="0"/>
              </a:spcBef>
            </a:pPr>
            <a:endParaRPr lang="en-US" altLang="en-US" dirty="0"/>
          </a:p>
        </p:txBody>
      </p:sp>
      <p:sp>
        <p:nvSpPr>
          <p:cNvPr id="24781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6130" indent="-275434">
              <a:defRPr>
                <a:solidFill>
                  <a:schemeClr val="tx1"/>
                </a:solidFill>
                <a:latin typeface="Calibri" panose="020F0502020204030204" pitchFamily="34" charset="0"/>
              </a:defRPr>
            </a:lvl2pPr>
            <a:lvl3pPr marL="1101738" indent="-220348">
              <a:defRPr>
                <a:solidFill>
                  <a:schemeClr val="tx1"/>
                </a:solidFill>
                <a:latin typeface="Calibri" panose="020F0502020204030204" pitchFamily="34" charset="0"/>
              </a:defRPr>
            </a:lvl3pPr>
            <a:lvl4pPr marL="1542433" indent="-220348">
              <a:defRPr>
                <a:solidFill>
                  <a:schemeClr val="tx1"/>
                </a:solidFill>
                <a:latin typeface="Calibri" panose="020F0502020204030204" pitchFamily="34" charset="0"/>
              </a:defRPr>
            </a:lvl4pPr>
            <a:lvl5pPr marL="1983128" indent="-220348">
              <a:defRPr>
                <a:solidFill>
                  <a:schemeClr val="tx1"/>
                </a:solidFill>
                <a:latin typeface="Calibri" panose="020F0502020204030204" pitchFamily="34" charset="0"/>
              </a:defRPr>
            </a:lvl5pPr>
            <a:lvl6pPr marL="2423823" indent="-220348" eaLnBrk="0" fontAlgn="base" hangingPunct="0">
              <a:spcBef>
                <a:spcPct val="0"/>
              </a:spcBef>
              <a:spcAft>
                <a:spcPct val="0"/>
              </a:spcAft>
              <a:defRPr>
                <a:solidFill>
                  <a:schemeClr val="tx1"/>
                </a:solidFill>
                <a:latin typeface="Calibri" panose="020F0502020204030204" pitchFamily="34" charset="0"/>
              </a:defRPr>
            </a:lvl6pPr>
            <a:lvl7pPr marL="2864518" indent="-220348" eaLnBrk="0" fontAlgn="base" hangingPunct="0">
              <a:spcBef>
                <a:spcPct val="0"/>
              </a:spcBef>
              <a:spcAft>
                <a:spcPct val="0"/>
              </a:spcAft>
              <a:defRPr>
                <a:solidFill>
                  <a:schemeClr val="tx1"/>
                </a:solidFill>
                <a:latin typeface="Calibri" panose="020F0502020204030204" pitchFamily="34" charset="0"/>
              </a:defRPr>
            </a:lvl7pPr>
            <a:lvl8pPr marL="3305213" indent="-220348" eaLnBrk="0" fontAlgn="base" hangingPunct="0">
              <a:spcBef>
                <a:spcPct val="0"/>
              </a:spcBef>
              <a:spcAft>
                <a:spcPct val="0"/>
              </a:spcAft>
              <a:defRPr>
                <a:solidFill>
                  <a:schemeClr val="tx1"/>
                </a:solidFill>
                <a:latin typeface="Calibri" panose="020F0502020204030204" pitchFamily="34" charset="0"/>
              </a:defRPr>
            </a:lvl8pPr>
            <a:lvl9pPr marL="3745908" indent="-220348" eaLnBrk="0" fontAlgn="base" hangingPunct="0">
              <a:spcBef>
                <a:spcPct val="0"/>
              </a:spcBef>
              <a:spcAft>
                <a:spcPct val="0"/>
              </a:spcAft>
              <a:defRPr>
                <a:solidFill>
                  <a:schemeClr val="tx1"/>
                </a:solidFill>
                <a:latin typeface="Calibri" panose="020F0502020204030204" pitchFamily="34" charset="0"/>
              </a:defRPr>
            </a:lvl9pPr>
          </a:lstStyle>
          <a:p>
            <a:fld id="{4C39F1E1-6F8E-42D2-AAFA-17C121EB85E8}" type="slidenum">
              <a:rPr lang="en-US" altLang="en-US" smtClean="0">
                <a:solidFill>
                  <a:srgbClr val="000000"/>
                </a:solidFill>
              </a:rPr>
              <a:pPr/>
              <a:t>9</a:t>
            </a:fld>
            <a:endParaRPr lang="en-US" altLang="en-US" dirty="0">
              <a:solidFill>
                <a:srgbClr val="000000"/>
              </a:solidFill>
            </a:endParaRPr>
          </a:p>
        </p:txBody>
      </p:sp>
    </p:spTree>
    <p:extLst>
      <p:ext uri="{BB962C8B-B14F-4D97-AF65-F5344CB8AC3E}">
        <p14:creationId xmlns:p14="http://schemas.microsoft.com/office/powerpoint/2010/main" val="2371265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9.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9.xml"/><Relationship Id="rId6" Type="http://schemas.microsoft.com/office/2007/relationships/hdphoto" Target="../media/hdphoto3.wdp"/><Relationship Id="rId5" Type="http://schemas.openxmlformats.org/officeDocument/2006/relationships/image" Target="../media/image4.png"/><Relationship Id="rId4" Type="http://schemas.microsoft.com/office/2007/relationships/hdphoto" Target="../media/hdphoto2.wdp"/></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9.xml"/><Relationship Id="rId4" Type="http://schemas.microsoft.com/office/2007/relationships/hdphoto" Target="../media/hdphoto4.wdp"/></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9.xml"/><Relationship Id="rId6" Type="http://schemas.microsoft.com/office/2007/relationships/hdphoto" Target="../media/hdphoto6.wdp"/><Relationship Id="rId5" Type="http://schemas.openxmlformats.org/officeDocument/2006/relationships/image" Target="../media/image7.png"/><Relationship Id="rId4" Type="http://schemas.microsoft.com/office/2007/relationships/hdphoto" Target="../media/hdphoto5.wdp"/></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ubtitle 2"/>
          <p:cNvSpPr>
            <a:spLocks noGrp="1"/>
          </p:cNvSpPr>
          <p:nvPr>
            <p:ph type="subTitle" idx="1"/>
          </p:nvPr>
        </p:nvSpPr>
        <p:spPr/>
        <p:txBody>
          <a:bodyPr/>
          <a:lstStyle/>
          <a:p>
            <a:r>
              <a:rPr lang="en-US" altLang="en-US" dirty="0"/>
              <a:t>Pub 4012 – Tab</a:t>
            </a:r>
            <a:r>
              <a:rPr lang="en-US" altLang="en-US" dirty="0">
                <a:solidFill>
                  <a:srgbClr val="FFFF00"/>
                </a:solidFill>
              </a:rPr>
              <a:t> </a:t>
            </a:r>
            <a:r>
              <a:rPr lang="en-US" altLang="en-US" dirty="0"/>
              <a:t>H </a:t>
            </a:r>
          </a:p>
          <a:p>
            <a:r>
              <a:rPr lang="en-US" altLang="en-US" dirty="0"/>
              <a:t>Pub 4491 – Lesson </a:t>
            </a:r>
            <a:r>
              <a:rPr lang="en-US" altLang="en-US" dirty="0">
                <a:solidFill>
                  <a:srgbClr val="FFFFFF"/>
                </a:solidFill>
              </a:rPr>
              <a:t>3</a:t>
            </a:r>
          </a:p>
        </p:txBody>
      </p:sp>
      <p:sp>
        <p:nvSpPr>
          <p:cNvPr id="13314" name="Title 1"/>
          <p:cNvSpPr>
            <a:spLocks noGrp="1"/>
          </p:cNvSpPr>
          <p:nvPr>
            <p:ph type="title"/>
          </p:nvPr>
        </p:nvSpPr>
        <p:spPr/>
        <p:txBody>
          <a:bodyPr/>
          <a:lstStyle/>
          <a:p>
            <a:r>
              <a:rPr lang="en-US" altLang="en-US" dirty="0"/>
              <a:t>Affordable Care Act</a:t>
            </a:r>
          </a:p>
        </p:txBody>
      </p:sp>
      <p:sp>
        <p:nvSpPr>
          <p:cNvPr id="2" name="Date Placeholder 1">
            <a:extLst>
              <a:ext uri="{FF2B5EF4-FFF2-40B4-BE49-F238E27FC236}">
                <a16:creationId xmlns:a16="http://schemas.microsoft.com/office/drawing/2014/main" id="{7E6D8B90-3B86-42F8-932A-85716CBDBCE4}"/>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B7CB047F-8F60-4C2B-B3F1-A6C9C05ABB5C}"/>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FD0616B4-9A7B-4839-BEEB-1B358E6F34C7}"/>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2060143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47141"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4FBA601D-5266-404B-B22A-B9CBC8569E34}" type="slidenum">
              <a:rPr lang="en-US" altLang="en-US" smtClean="0"/>
              <a:pPr/>
              <a:t>10</a:t>
            </a:fld>
            <a:endParaRPr lang="en-US" altLang="en-US" dirty="0"/>
          </a:p>
        </p:txBody>
      </p:sp>
      <p:sp>
        <p:nvSpPr>
          <p:cNvPr id="347139" name="Content Placeholder 2"/>
          <p:cNvSpPr>
            <a:spLocks noGrp="1"/>
          </p:cNvSpPr>
          <p:nvPr>
            <p:ph sz="quarter" idx="12"/>
          </p:nvPr>
        </p:nvSpPr>
        <p:spPr/>
        <p:txBody>
          <a:bodyPr/>
          <a:lstStyle/>
          <a:p>
            <a:r>
              <a:rPr lang="en-US" altLang="en-US" dirty="0"/>
              <a:t>Taxpayers receiving APTC must file tax returns and reconcile APTC</a:t>
            </a:r>
          </a:p>
          <a:p>
            <a:pPr lvl="1"/>
            <a:r>
              <a:rPr lang="en-US" altLang="en-US" dirty="0"/>
              <a:t>If not (e.g.,  failed to file for 2018) may lose APTC in later year</a:t>
            </a:r>
          </a:p>
          <a:p>
            <a:pPr lvl="1"/>
            <a:r>
              <a:rPr lang="en-US" altLang="en-US" dirty="0"/>
              <a:t>Up to the Marketplace</a:t>
            </a:r>
          </a:p>
          <a:p>
            <a:r>
              <a:rPr lang="en-US" altLang="en-US" dirty="0"/>
              <a:t>Encourage taxpayers to file all returns as required</a:t>
            </a:r>
          </a:p>
        </p:txBody>
      </p:sp>
      <p:sp>
        <p:nvSpPr>
          <p:cNvPr id="2" name="Title 1"/>
          <p:cNvSpPr>
            <a:spLocks noGrp="1"/>
          </p:cNvSpPr>
          <p:nvPr>
            <p:ph type="title"/>
          </p:nvPr>
        </p:nvSpPr>
        <p:spPr/>
        <p:txBody>
          <a:bodyPr/>
          <a:lstStyle/>
          <a:p>
            <a:r>
              <a:rPr lang="en-US" dirty="0"/>
              <a:t>Premium Tax Credit	</a:t>
            </a:r>
          </a:p>
        </p:txBody>
      </p:sp>
      <p:sp>
        <p:nvSpPr>
          <p:cNvPr id="3" name="Date Placeholder 2">
            <a:extLst>
              <a:ext uri="{FF2B5EF4-FFF2-40B4-BE49-F238E27FC236}">
                <a16:creationId xmlns:a16="http://schemas.microsoft.com/office/drawing/2014/main" id="{9B2F1491-2CBE-473B-B045-3ABBF36D1AE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965847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54981"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B34EE779-7A99-4508-B8CF-39A63AB45835}" type="slidenum">
              <a:rPr lang="en-US" altLang="en-US" smtClean="0"/>
              <a:pPr/>
              <a:t>11</a:t>
            </a:fld>
            <a:endParaRPr lang="en-US" altLang="en-US" dirty="0"/>
          </a:p>
        </p:txBody>
      </p:sp>
      <p:sp>
        <p:nvSpPr>
          <p:cNvPr id="254979" name="Content Placeholder 2"/>
          <p:cNvSpPr>
            <a:spLocks noGrp="1"/>
          </p:cNvSpPr>
          <p:nvPr>
            <p:ph sz="quarter" idx="12"/>
          </p:nvPr>
        </p:nvSpPr>
        <p:spPr/>
        <p:txBody>
          <a:bodyPr/>
          <a:lstStyle/>
          <a:p>
            <a:r>
              <a:rPr lang="en-US" altLang="en-US" dirty="0"/>
              <a:t>If Marketplace has granted APTC, persons listed on Form 1095-A are eligible for PTC</a:t>
            </a:r>
          </a:p>
          <a:p>
            <a:pPr lvl="1"/>
            <a:r>
              <a:rPr lang="en-US" altLang="en-US" dirty="0"/>
              <a:t>Marketplace decision – not ours</a:t>
            </a:r>
          </a:p>
          <a:p>
            <a:r>
              <a:rPr lang="en-US" altLang="en-US" dirty="0"/>
              <a:t>PTC computed based on final 2019 income</a:t>
            </a:r>
          </a:p>
        </p:txBody>
      </p:sp>
      <p:sp>
        <p:nvSpPr>
          <p:cNvPr id="2" name="Title 1"/>
          <p:cNvSpPr>
            <a:spLocks noGrp="1"/>
          </p:cNvSpPr>
          <p:nvPr>
            <p:ph type="title"/>
          </p:nvPr>
        </p:nvSpPr>
        <p:spPr/>
        <p:txBody>
          <a:bodyPr/>
          <a:lstStyle/>
          <a:p>
            <a:r>
              <a:rPr lang="en-US" dirty="0"/>
              <a:t>PTC Eligibility</a:t>
            </a:r>
          </a:p>
        </p:txBody>
      </p:sp>
      <p:sp>
        <p:nvSpPr>
          <p:cNvPr id="3" name="Date Placeholder 2">
            <a:extLst>
              <a:ext uri="{FF2B5EF4-FFF2-40B4-BE49-F238E27FC236}">
                <a16:creationId xmlns:a16="http://schemas.microsoft.com/office/drawing/2014/main" id="{8FF4629C-C920-4A2A-8D64-2ABA6F8675D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598369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50885"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BEC09662-734F-4530-BED8-83FC9E64DEAD}" type="slidenum">
              <a:rPr lang="en-US" altLang="en-US" smtClean="0"/>
              <a:pPr/>
              <a:t>12</a:t>
            </a:fld>
            <a:endParaRPr lang="en-US" altLang="en-US" dirty="0"/>
          </a:p>
        </p:txBody>
      </p:sp>
      <p:sp>
        <p:nvSpPr>
          <p:cNvPr id="3" name="Content Placeholder 2"/>
          <p:cNvSpPr>
            <a:spLocks noGrp="1"/>
          </p:cNvSpPr>
          <p:nvPr>
            <p:ph sz="quarter" idx="12"/>
          </p:nvPr>
        </p:nvSpPr>
        <p:spPr/>
        <p:txBody>
          <a:bodyPr/>
          <a:lstStyle/>
          <a:p>
            <a:r>
              <a:rPr lang="en-US" altLang="en-US" dirty="0"/>
              <a:t>For the year:</a:t>
            </a:r>
          </a:p>
          <a:p>
            <a:pPr lvl="1"/>
            <a:r>
              <a:rPr lang="en-US" altLang="en-US" dirty="0"/>
              <a:t>Household income within 100% to &lt; 401% of FPL</a:t>
            </a:r>
          </a:p>
          <a:p>
            <a:pPr lvl="1"/>
            <a:r>
              <a:rPr lang="en-US" altLang="en-US" dirty="0"/>
              <a:t>Cannot be claimed as a dependent </a:t>
            </a:r>
          </a:p>
          <a:p>
            <a:pPr lvl="1"/>
            <a:r>
              <a:rPr lang="en-US" altLang="en-US" dirty="0"/>
              <a:t>Cannot file MFS</a:t>
            </a:r>
          </a:p>
          <a:p>
            <a:r>
              <a:rPr lang="en-US" altLang="en-US" dirty="0"/>
              <a:t>Exceptions apply</a:t>
            </a:r>
          </a:p>
        </p:txBody>
      </p:sp>
      <p:sp>
        <p:nvSpPr>
          <p:cNvPr id="2" name="Title 1"/>
          <p:cNvSpPr>
            <a:spLocks noGrp="1"/>
          </p:cNvSpPr>
          <p:nvPr>
            <p:ph type="title"/>
          </p:nvPr>
        </p:nvSpPr>
        <p:spPr/>
        <p:txBody>
          <a:bodyPr/>
          <a:lstStyle/>
          <a:p>
            <a:r>
              <a:rPr lang="en-US" dirty="0"/>
              <a:t>PTC Eligibility</a:t>
            </a:r>
          </a:p>
        </p:txBody>
      </p:sp>
      <p:sp>
        <p:nvSpPr>
          <p:cNvPr id="5" name="Date Placeholder 4">
            <a:extLst>
              <a:ext uri="{FF2B5EF4-FFF2-40B4-BE49-F238E27FC236}">
                <a16:creationId xmlns:a16="http://schemas.microsoft.com/office/drawing/2014/main" id="{7147984F-A284-4163-8263-656556FC42F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0770421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7" name="Footer Placeholder 3"/>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79558"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F1A204DE-FF86-4D47-9FCF-162EBFAB5A44}" type="slidenum">
              <a:rPr lang="en-US" altLang="en-US" smtClean="0"/>
              <a:pPr/>
              <a:t>13</a:t>
            </a:fld>
            <a:endParaRPr lang="en-US" altLang="en-US" dirty="0"/>
          </a:p>
        </p:txBody>
      </p:sp>
      <p:sp>
        <p:nvSpPr>
          <p:cNvPr id="3" name="Content Placeholder 2"/>
          <p:cNvSpPr>
            <a:spLocks noGrp="1"/>
          </p:cNvSpPr>
          <p:nvPr>
            <p:ph sz="quarter" idx="12"/>
          </p:nvPr>
        </p:nvSpPr>
        <p:spPr/>
        <p:txBody>
          <a:bodyPr/>
          <a:lstStyle/>
          <a:p>
            <a:r>
              <a:rPr lang="en-US" dirty="0"/>
              <a:t>If taxpayer or spouse lived in Alaska or Hawaii at all during 2019</a:t>
            </a:r>
          </a:p>
          <a:p>
            <a:pPr lvl="1"/>
            <a:r>
              <a:rPr lang="en-US" dirty="0"/>
              <a:t>Use higher FPL</a:t>
            </a:r>
          </a:p>
        </p:txBody>
      </p:sp>
      <p:sp>
        <p:nvSpPr>
          <p:cNvPr id="2" name="Title 1"/>
          <p:cNvSpPr>
            <a:spLocks noGrp="1"/>
          </p:cNvSpPr>
          <p:nvPr>
            <p:ph type="title"/>
          </p:nvPr>
        </p:nvSpPr>
        <p:spPr/>
        <p:txBody>
          <a:bodyPr>
            <a:normAutofit/>
          </a:bodyPr>
          <a:lstStyle/>
          <a:p>
            <a:r>
              <a:rPr lang="en-US" dirty="0"/>
              <a:t>FPL in Alaska or Hawaii</a:t>
            </a:r>
          </a:p>
        </p:txBody>
      </p:sp>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5668342" y="3232783"/>
            <a:ext cx="3189909" cy="1839437"/>
          </a:xfrm>
          <a:prstGeom prst="rect">
            <a:avLst/>
          </a:prstGeom>
          <a:ln>
            <a:solidFill>
              <a:schemeClr val="tx1"/>
            </a:solidFill>
          </a:ln>
        </p:spPr>
      </p:pic>
      <p:sp>
        <p:nvSpPr>
          <p:cNvPr id="11" name="Content Placeholder 2"/>
          <p:cNvSpPr txBox="1">
            <a:spLocks/>
          </p:cNvSpPr>
          <p:nvPr/>
        </p:nvSpPr>
        <p:spPr>
          <a:xfrm>
            <a:off x="1551082" y="3468649"/>
            <a:ext cx="3951884" cy="1591610"/>
          </a:xfrm>
          <a:prstGeom prst="rect">
            <a:avLst/>
          </a:prstGeom>
        </p:spPr>
        <p:txBody>
          <a:bodyPr vert="horz" lIns="0" tIns="0" rIns="0" bIns="0" rtlCol="0">
            <a:normAutofit fontScale="92500"/>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defTabSz="914400" rtl="0" eaLnBrk="1" latinLnBrk="0" hangingPunct="1">
              <a:lnSpc>
                <a:spcPct val="100000"/>
              </a:lnSpc>
              <a:spcBef>
                <a:spcPts val="500"/>
              </a:spcBef>
              <a:buClr>
                <a:schemeClr val="accent2">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defTabSz="914400" rtl="0" eaLnBrk="1" latinLnBrk="0" hangingPunct="1">
              <a:lnSpc>
                <a:spcPct val="100000"/>
              </a:lnSpc>
              <a:spcBef>
                <a:spcPts val="500"/>
              </a:spcBef>
              <a:buClr>
                <a:schemeClr val="accent2">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100000"/>
              </a:lnSpc>
              <a:spcBef>
                <a:spcPts val="500"/>
              </a:spcBef>
              <a:buClr>
                <a:schemeClr val="accent2">
                  <a:lumMod val="50000"/>
                </a:schemeClr>
              </a:buClr>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100000"/>
              </a:lnSpc>
              <a:spcBef>
                <a:spcPts val="500"/>
              </a:spcBef>
              <a:buClr>
                <a:schemeClr val="accent2">
                  <a:lumMod val="50000"/>
                </a:schemeClr>
              </a:buClr>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2700" dirty="0"/>
              <a:t>Enter Alaska or Hawaii as resident state field on Personal Information screen</a:t>
            </a:r>
          </a:p>
        </p:txBody>
      </p:sp>
      <p:sp>
        <p:nvSpPr>
          <p:cNvPr id="8" name="TextBox 7"/>
          <p:cNvSpPr txBox="1"/>
          <p:nvPr/>
        </p:nvSpPr>
        <p:spPr>
          <a:xfrm>
            <a:off x="8001000" y="4171950"/>
            <a:ext cx="514350" cy="300082"/>
          </a:xfrm>
          <a:prstGeom prst="rect">
            <a:avLst/>
          </a:prstGeom>
          <a:solidFill>
            <a:schemeClr val="bg1"/>
          </a:solidFill>
        </p:spPr>
        <p:txBody>
          <a:bodyPr wrap="square" rtlCol="0">
            <a:spAutoFit/>
          </a:bodyPr>
          <a:lstStyle/>
          <a:p>
            <a:endParaRPr lang="en-US" sz="1350" dirty="0">
              <a:solidFill>
                <a:schemeClr val="bg1"/>
              </a:solidFill>
            </a:endParaRPr>
          </a:p>
        </p:txBody>
      </p:sp>
      <p:sp>
        <p:nvSpPr>
          <p:cNvPr id="4" name="Date Placeholder 3">
            <a:extLst>
              <a:ext uri="{FF2B5EF4-FFF2-40B4-BE49-F238E27FC236}">
                <a16:creationId xmlns:a16="http://schemas.microsoft.com/office/drawing/2014/main" id="{93A0D9A7-7B8D-491B-AE1A-B34DC3B5602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00503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57029"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2816D97D-C723-4B55-86EE-A535E2503A2F}" type="slidenum">
              <a:rPr lang="en-US" altLang="en-US" smtClean="0"/>
              <a:pPr/>
              <a:t>14</a:t>
            </a:fld>
            <a:endParaRPr lang="en-US" altLang="en-US" dirty="0"/>
          </a:p>
        </p:txBody>
      </p:sp>
      <p:sp>
        <p:nvSpPr>
          <p:cNvPr id="3" name="Content Placeholder 2"/>
          <p:cNvSpPr>
            <a:spLocks noGrp="1"/>
          </p:cNvSpPr>
          <p:nvPr>
            <p:ph sz="quarter" idx="12"/>
          </p:nvPr>
        </p:nvSpPr>
        <p:spPr/>
        <p:txBody>
          <a:bodyPr>
            <a:normAutofit/>
          </a:bodyPr>
          <a:lstStyle/>
          <a:p>
            <a:r>
              <a:rPr lang="en-US" altLang="en-US" dirty="0"/>
              <a:t>FPL less than 100% normally means not eligible for PTC</a:t>
            </a:r>
          </a:p>
          <a:p>
            <a:r>
              <a:rPr lang="en-US" altLang="en-US" dirty="0"/>
              <a:t>Exceptions (that is, still eligible for PTC)</a:t>
            </a:r>
          </a:p>
          <a:p>
            <a:pPr lvl="1"/>
            <a:r>
              <a:rPr lang="en-US" altLang="en-US" dirty="0"/>
              <a:t>Marketplace granted APTC</a:t>
            </a:r>
          </a:p>
          <a:p>
            <a:pPr lvl="2"/>
            <a:r>
              <a:rPr lang="en-US" altLang="en-US" dirty="0"/>
              <a:t>If no APTC, exception does not apply - do not input </a:t>
            </a:r>
            <a:r>
              <a:rPr lang="en-US" dirty="0"/>
              <a:t>Form </a:t>
            </a:r>
            <a:r>
              <a:rPr lang="en-US" altLang="en-US" dirty="0"/>
              <a:t>1095-A into TaxSlayer</a:t>
            </a:r>
          </a:p>
          <a:p>
            <a:pPr lvl="1"/>
            <a:r>
              <a:rPr lang="en-US" altLang="en-US" dirty="0"/>
              <a:t>Lawfully present alien ineligible for Medicaid </a:t>
            </a:r>
          </a:p>
          <a:p>
            <a:pPr lvl="2"/>
            <a:r>
              <a:rPr lang="en-US" altLang="en-US" dirty="0"/>
              <a:t>Example – first 5 years</a:t>
            </a:r>
          </a:p>
        </p:txBody>
      </p:sp>
      <p:sp>
        <p:nvSpPr>
          <p:cNvPr id="2" name="Title 1"/>
          <p:cNvSpPr>
            <a:spLocks noGrp="1"/>
          </p:cNvSpPr>
          <p:nvPr>
            <p:ph type="title"/>
          </p:nvPr>
        </p:nvSpPr>
        <p:spPr/>
        <p:txBody>
          <a:bodyPr/>
          <a:lstStyle/>
          <a:p>
            <a:r>
              <a:rPr lang="en-US" dirty="0"/>
              <a:t>PTC Eligibility: Less than 100% of FPL</a:t>
            </a:r>
          </a:p>
        </p:txBody>
      </p:sp>
      <p:sp>
        <p:nvSpPr>
          <p:cNvPr id="5" name="Date Placeholder 4">
            <a:extLst>
              <a:ext uri="{FF2B5EF4-FFF2-40B4-BE49-F238E27FC236}">
                <a16:creationId xmlns:a16="http://schemas.microsoft.com/office/drawing/2014/main" id="{621BF3F2-7045-4614-AE4D-B2FEAE4ED2A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0289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48837"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55A7FE36-326D-4C06-BAAA-C1E2517B00C4}" type="slidenum">
              <a:rPr lang="en-US" altLang="en-US" smtClean="0"/>
              <a:pPr/>
              <a:t>15</a:t>
            </a:fld>
            <a:endParaRPr lang="en-US" altLang="en-US" dirty="0"/>
          </a:p>
        </p:txBody>
      </p:sp>
      <p:sp>
        <p:nvSpPr>
          <p:cNvPr id="3" name="Content Placeholder 2"/>
          <p:cNvSpPr>
            <a:spLocks noGrp="1"/>
          </p:cNvSpPr>
          <p:nvPr>
            <p:ph sz="quarter" idx="12"/>
          </p:nvPr>
        </p:nvSpPr>
        <p:spPr/>
        <p:txBody>
          <a:bodyPr>
            <a:normAutofit/>
          </a:bodyPr>
          <a:lstStyle/>
          <a:p>
            <a:r>
              <a:rPr lang="en-US" altLang="en-US" dirty="0"/>
              <a:t>For the month:</a:t>
            </a:r>
          </a:p>
          <a:p>
            <a:pPr lvl="1"/>
            <a:r>
              <a:rPr lang="en-US" altLang="en-US" dirty="0"/>
              <a:t>Must have qualified health plan* through Marketplace as of the first day of each month</a:t>
            </a:r>
          </a:p>
          <a:p>
            <a:pPr lvl="1"/>
            <a:r>
              <a:rPr lang="en-US" altLang="en-US" dirty="0"/>
              <a:t>Taxpayer’s share of premiums paid by due date of return</a:t>
            </a:r>
          </a:p>
          <a:p>
            <a:pPr lvl="1"/>
            <a:r>
              <a:rPr lang="en-US" altLang="en-US" dirty="0"/>
              <a:t>Not eligible for other MEC</a:t>
            </a:r>
          </a:p>
          <a:p>
            <a:r>
              <a:rPr lang="en-US" altLang="en-US" dirty="0"/>
              <a:t>Exceptions apply</a:t>
            </a:r>
          </a:p>
          <a:p>
            <a:pPr>
              <a:buNone/>
            </a:pPr>
            <a:r>
              <a:rPr lang="en-US" altLang="en-US" dirty="0"/>
              <a:t>* Catastrophic plans are MEC but are not eligible for PTC</a:t>
            </a:r>
          </a:p>
        </p:txBody>
      </p:sp>
      <p:sp>
        <p:nvSpPr>
          <p:cNvPr id="2" name="Title 1"/>
          <p:cNvSpPr>
            <a:spLocks noGrp="1"/>
          </p:cNvSpPr>
          <p:nvPr>
            <p:ph type="title"/>
          </p:nvPr>
        </p:nvSpPr>
        <p:spPr/>
        <p:txBody>
          <a:bodyPr/>
          <a:lstStyle/>
          <a:p>
            <a:r>
              <a:rPr lang="en-US" dirty="0"/>
              <a:t>PTC Eligibility – More Requirements</a:t>
            </a:r>
          </a:p>
        </p:txBody>
      </p:sp>
      <p:sp>
        <p:nvSpPr>
          <p:cNvPr id="5" name="Date Placeholder 4">
            <a:extLst>
              <a:ext uri="{FF2B5EF4-FFF2-40B4-BE49-F238E27FC236}">
                <a16:creationId xmlns:a16="http://schemas.microsoft.com/office/drawing/2014/main" id="{3FCAAEDF-B87D-4E2B-8794-239668803EB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25966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52933"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C0747FFD-6AF3-4699-A1B8-074372251A51}" type="slidenum">
              <a:rPr lang="en-US" altLang="en-US" smtClean="0"/>
              <a:pPr/>
              <a:t>16</a:t>
            </a:fld>
            <a:endParaRPr lang="en-US" altLang="en-US" dirty="0"/>
          </a:p>
        </p:txBody>
      </p:sp>
      <p:sp>
        <p:nvSpPr>
          <p:cNvPr id="3" name="Content Placeholder 2"/>
          <p:cNvSpPr>
            <a:spLocks noGrp="1"/>
          </p:cNvSpPr>
          <p:nvPr>
            <p:ph sz="quarter" idx="12"/>
          </p:nvPr>
        </p:nvSpPr>
        <p:spPr/>
        <p:txBody>
          <a:bodyPr>
            <a:normAutofit/>
          </a:bodyPr>
          <a:lstStyle/>
          <a:p>
            <a:r>
              <a:rPr lang="en-US" altLang="en-US" dirty="0"/>
              <a:t>Normally, cannot claim PTC if eligible for government-sponsored or affordable* employer coverage, whether or not enrolled </a:t>
            </a:r>
          </a:p>
          <a:p>
            <a:r>
              <a:rPr lang="en-US" altLang="en-US" dirty="0"/>
              <a:t>Except for (can get PTC)</a:t>
            </a:r>
          </a:p>
          <a:p>
            <a:pPr lvl="1"/>
            <a:r>
              <a:rPr lang="en-US" altLang="en-US" dirty="0"/>
              <a:t>Transition month(s) when moving from one coverage to another</a:t>
            </a:r>
          </a:p>
          <a:p>
            <a:pPr lvl="1"/>
            <a:r>
              <a:rPr lang="en-US" altLang="en-US" dirty="0"/>
              <a:t>Retroactive coverage (e.g. retro Medicaid)</a:t>
            </a:r>
          </a:p>
          <a:p>
            <a:pPr lvl="1"/>
            <a:r>
              <a:rPr lang="en-US" altLang="en-US" dirty="0"/>
              <a:t>COBRA or retiree coverage not taken</a:t>
            </a:r>
          </a:p>
          <a:p>
            <a:pPr lvl="1"/>
            <a:r>
              <a:rPr lang="en-US" altLang="en-US" dirty="0"/>
              <a:t>Government-sponsored coverage in some cases (see Pub 974)</a:t>
            </a:r>
          </a:p>
          <a:p>
            <a:pPr>
              <a:buNone/>
            </a:pPr>
            <a:r>
              <a:rPr lang="en-US" altLang="en-US" dirty="0"/>
              <a:t>* 2019 Affordability rate of 9.86% for PTC used by Marketplace</a:t>
            </a:r>
          </a:p>
        </p:txBody>
      </p:sp>
      <p:sp>
        <p:nvSpPr>
          <p:cNvPr id="2" name="Title 1"/>
          <p:cNvSpPr>
            <a:spLocks noGrp="1"/>
          </p:cNvSpPr>
          <p:nvPr>
            <p:ph type="title"/>
          </p:nvPr>
        </p:nvSpPr>
        <p:spPr/>
        <p:txBody>
          <a:bodyPr/>
          <a:lstStyle/>
          <a:p>
            <a:r>
              <a:rPr lang="en-US" dirty="0"/>
              <a:t>PTC Eligibility – Not Eligible for Other MEC</a:t>
            </a:r>
          </a:p>
        </p:txBody>
      </p:sp>
      <p:sp>
        <p:nvSpPr>
          <p:cNvPr id="9" name="Rectangle 8"/>
          <p:cNvSpPr/>
          <p:nvPr/>
        </p:nvSpPr>
        <p:spPr>
          <a:xfrm>
            <a:off x="7543800" y="1744868"/>
            <a:ext cx="914400" cy="3429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Pub 974</a:t>
            </a:r>
          </a:p>
        </p:txBody>
      </p:sp>
      <p:sp>
        <p:nvSpPr>
          <p:cNvPr id="5" name="Date Placeholder 4">
            <a:extLst>
              <a:ext uri="{FF2B5EF4-FFF2-40B4-BE49-F238E27FC236}">
                <a16:creationId xmlns:a16="http://schemas.microsoft.com/office/drawing/2014/main" id="{5D2C212D-611A-462E-B8BE-914C677F8C0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122083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54981"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B34EE779-7A99-4508-B8CF-39A63AB45835}" type="slidenum">
              <a:rPr lang="en-US" altLang="en-US" smtClean="0"/>
              <a:pPr/>
              <a:t>17</a:t>
            </a:fld>
            <a:endParaRPr lang="en-US" altLang="en-US" dirty="0"/>
          </a:p>
        </p:txBody>
      </p:sp>
      <p:sp>
        <p:nvSpPr>
          <p:cNvPr id="254979" name="Content Placeholder 2"/>
          <p:cNvSpPr>
            <a:spLocks noGrp="1"/>
          </p:cNvSpPr>
          <p:nvPr>
            <p:ph sz="quarter" idx="12"/>
          </p:nvPr>
        </p:nvSpPr>
        <p:spPr/>
        <p:txBody>
          <a:bodyPr>
            <a:normAutofit/>
          </a:bodyPr>
          <a:lstStyle/>
          <a:p>
            <a:r>
              <a:rPr lang="en-US" altLang="en-US" dirty="0"/>
              <a:t>Can qualify for PTC even though covered by</a:t>
            </a:r>
          </a:p>
          <a:p>
            <a:pPr lvl="1"/>
            <a:r>
              <a:rPr lang="en-US" altLang="en-US" dirty="0"/>
              <a:t>Limited coverage Medicaid</a:t>
            </a:r>
          </a:p>
          <a:p>
            <a:pPr lvl="1"/>
            <a:r>
              <a:rPr lang="en-US" altLang="en-US" dirty="0"/>
              <a:t>AmeriCorps or AfterCorps (for returning Peace Corps)</a:t>
            </a:r>
          </a:p>
          <a:p>
            <a:pPr lvl="1"/>
            <a:r>
              <a:rPr lang="en-US" altLang="en-US" dirty="0"/>
              <a:t>Other coverage that is not MEC</a:t>
            </a:r>
          </a:p>
        </p:txBody>
      </p:sp>
      <p:sp>
        <p:nvSpPr>
          <p:cNvPr id="2" name="Title 1"/>
          <p:cNvSpPr>
            <a:spLocks noGrp="1"/>
          </p:cNvSpPr>
          <p:nvPr>
            <p:ph type="title"/>
          </p:nvPr>
        </p:nvSpPr>
        <p:spPr/>
        <p:txBody>
          <a:bodyPr>
            <a:normAutofit/>
          </a:bodyPr>
          <a:lstStyle/>
          <a:p>
            <a:r>
              <a:rPr lang="en-US" dirty="0"/>
              <a:t>PTC Eligibility – Not Eligible for Other MEC</a:t>
            </a:r>
          </a:p>
        </p:txBody>
      </p:sp>
      <p:sp>
        <p:nvSpPr>
          <p:cNvPr id="3" name="Date Placeholder 2">
            <a:extLst>
              <a:ext uri="{FF2B5EF4-FFF2-40B4-BE49-F238E27FC236}">
                <a16:creationId xmlns:a16="http://schemas.microsoft.com/office/drawing/2014/main" id="{0CFF7084-27D8-43F3-AE08-F38D8C75B4B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22513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2" name="Footer Placeholder 3"/>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73413"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86E80CD9-21D4-4EB7-BEE3-C52BA8496CB2}" type="slidenum">
              <a:rPr lang="en-US" altLang="en-US" smtClean="0"/>
              <a:pPr/>
              <a:t>18</a:t>
            </a:fld>
            <a:endParaRPr lang="en-US" altLang="en-US" dirty="0"/>
          </a:p>
        </p:txBody>
      </p:sp>
      <p:sp>
        <p:nvSpPr>
          <p:cNvPr id="3" name="Content Placeholder 2"/>
          <p:cNvSpPr>
            <a:spLocks noGrp="1"/>
          </p:cNvSpPr>
          <p:nvPr>
            <p:ph sz="quarter" idx="12"/>
          </p:nvPr>
        </p:nvSpPr>
        <p:spPr/>
        <p:txBody>
          <a:bodyPr>
            <a:normAutofit/>
          </a:bodyPr>
          <a:lstStyle/>
          <a:p>
            <a:r>
              <a:rPr lang="en-US" altLang="en-US" dirty="0"/>
              <a:t>MAGI for the taxpayer (and spouse if MFJ) </a:t>
            </a:r>
          </a:p>
          <a:p>
            <a:r>
              <a:rPr lang="en-US" altLang="en-US" dirty="0"/>
              <a:t>Plus</a:t>
            </a:r>
          </a:p>
          <a:p>
            <a:pPr lvl="1"/>
            <a:r>
              <a:rPr lang="en-US" altLang="en-US" dirty="0"/>
              <a:t>MAGI of any individual </a:t>
            </a:r>
            <a:r>
              <a:rPr lang="en-US" altLang="en-US" b="1" dirty="0"/>
              <a:t>claimed</a:t>
            </a:r>
            <a:r>
              <a:rPr lang="en-US" altLang="en-US" dirty="0"/>
              <a:t> as a dependent whose gross income is </a:t>
            </a:r>
            <a:r>
              <a:rPr lang="en-US" altLang="en-US" b="1" dirty="0"/>
              <a:t>above their gross income filing threshold</a:t>
            </a:r>
          </a:p>
          <a:p>
            <a:pPr>
              <a:buFont typeface="Wingdings" panose="05000000000000000000" pitchFamily="2" charset="2"/>
              <a:buChar char="Ø"/>
            </a:pPr>
            <a:r>
              <a:rPr lang="en-US" altLang="en-US" dirty="0"/>
              <a:t>E.g., filing a tax return only to pay self-employment tax does not count</a:t>
            </a:r>
          </a:p>
          <a:p>
            <a:pPr>
              <a:buFont typeface="Wingdings" panose="05000000000000000000" pitchFamily="2" charset="2"/>
              <a:buChar char="Ø"/>
            </a:pPr>
            <a:r>
              <a:rPr lang="en-US" altLang="en-US" dirty="0"/>
              <a:t>MAGI of spouse is not included when filing MFS </a:t>
            </a:r>
          </a:p>
        </p:txBody>
      </p:sp>
      <p:sp>
        <p:nvSpPr>
          <p:cNvPr id="2" name="Title 1"/>
          <p:cNvSpPr>
            <a:spLocks noGrp="1"/>
          </p:cNvSpPr>
          <p:nvPr>
            <p:ph type="title"/>
          </p:nvPr>
        </p:nvSpPr>
        <p:spPr/>
        <p:txBody>
          <a:bodyPr>
            <a:normAutofit/>
          </a:bodyPr>
          <a:lstStyle/>
          <a:p>
            <a:r>
              <a:rPr lang="en-US" dirty="0"/>
              <a:t>Household Income for PTC</a:t>
            </a:r>
          </a:p>
        </p:txBody>
      </p:sp>
      <p:sp>
        <p:nvSpPr>
          <p:cNvPr id="4" name="Date Placeholder 3">
            <a:extLst>
              <a:ext uri="{FF2B5EF4-FFF2-40B4-BE49-F238E27FC236}">
                <a16:creationId xmlns:a16="http://schemas.microsoft.com/office/drawing/2014/main" id="{0CEB8593-216E-486F-ACAD-330B2AA6BC5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1371570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9" name="Footer Placeholder 3"/>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77508"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548136F5-FB27-48F3-A399-809D55A605FA}" type="slidenum">
              <a:rPr lang="en-US" altLang="en-US" smtClean="0"/>
              <a:pPr/>
              <a:t>19</a:t>
            </a:fld>
            <a:endParaRPr lang="en-US" altLang="en-US" dirty="0"/>
          </a:p>
        </p:txBody>
      </p:sp>
      <p:sp>
        <p:nvSpPr>
          <p:cNvPr id="3" name="Content Placeholder 2"/>
          <p:cNvSpPr>
            <a:spLocks noGrp="1"/>
          </p:cNvSpPr>
          <p:nvPr>
            <p:ph sz="quarter" idx="12"/>
          </p:nvPr>
        </p:nvSpPr>
        <p:spPr/>
        <p:txBody>
          <a:bodyPr/>
          <a:lstStyle/>
          <a:p>
            <a:r>
              <a:rPr lang="en-US" altLang="en-US" dirty="0"/>
              <a:t>Preparer needs to determine:</a:t>
            </a:r>
          </a:p>
          <a:p>
            <a:pPr lvl="1"/>
            <a:r>
              <a:rPr lang="en-US" altLang="en-US" dirty="0"/>
              <a:t>Whether a claimed dependent has to file a return</a:t>
            </a:r>
          </a:p>
          <a:p>
            <a:pPr lvl="1"/>
            <a:r>
              <a:rPr lang="en-US" altLang="en-US" dirty="0"/>
              <a:t>If so, enter the amount of the dependent’s MAGI for PTC purposes </a:t>
            </a:r>
          </a:p>
          <a:p>
            <a:pPr lvl="2"/>
            <a:r>
              <a:rPr lang="en-US" altLang="en-US" dirty="0"/>
              <a:t>And untaxed Social Security, if any</a:t>
            </a:r>
          </a:p>
        </p:txBody>
      </p:sp>
      <p:sp>
        <p:nvSpPr>
          <p:cNvPr id="2" name="Title 1"/>
          <p:cNvSpPr>
            <a:spLocks noGrp="1"/>
          </p:cNvSpPr>
          <p:nvPr>
            <p:ph type="title"/>
          </p:nvPr>
        </p:nvSpPr>
        <p:spPr/>
        <p:txBody>
          <a:bodyPr/>
          <a:lstStyle/>
          <a:p>
            <a:r>
              <a:rPr lang="en-US" dirty="0"/>
              <a:t>Household Income for PTC</a:t>
            </a:r>
          </a:p>
        </p:txBody>
      </p:sp>
      <p:sp>
        <p:nvSpPr>
          <p:cNvPr id="4" name="Date Placeholder 3">
            <a:extLst>
              <a:ext uri="{FF2B5EF4-FFF2-40B4-BE49-F238E27FC236}">
                <a16:creationId xmlns:a16="http://schemas.microsoft.com/office/drawing/2014/main" id="{A7C01DD6-0854-467F-A806-5FEFED3F0B4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95666616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9A7DE7B2-8EA6-41E1-94BA-00496E25FD19}" type="slidenum">
              <a:rPr lang="en-US" altLang="en-US" smtClean="0"/>
              <a:pPr>
                <a:defRPr/>
              </a:pPr>
              <a:t>2</a:t>
            </a:fld>
            <a:endParaRPr lang="en-US" altLang="en-US" dirty="0"/>
          </a:p>
        </p:txBody>
      </p:sp>
      <p:sp>
        <p:nvSpPr>
          <p:cNvPr id="4" name="Content Placeholder 3"/>
          <p:cNvSpPr>
            <a:spLocks noGrp="1"/>
          </p:cNvSpPr>
          <p:nvPr>
            <p:ph sz="quarter" idx="12"/>
          </p:nvPr>
        </p:nvSpPr>
        <p:spPr/>
        <p:txBody>
          <a:bodyPr/>
          <a:lstStyle/>
          <a:p>
            <a:r>
              <a:rPr lang="en-US" dirty="0"/>
              <a:t>ACA 2019 tax law changes</a:t>
            </a:r>
          </a:p>
          <a:p>
            <a:r>
              <a:rPr lang="en-US" dirty="0"/>
              <a:t>Marketplace policies</a:t>
            </a:r>
          </a:p>
          <a:p>
            <a:r>
              <a:rPr lang="en-US" dirty="0"/>
              <a:t>Premium Tax Credit (PTC)</a:t>
            </a:r>
          </a:p>
          <a:p>
            <a:r>
              <a:rPr lang="en-US" dirty="0"/>
              <a:t>Comprehensive PTC topics</a:t>
            </a:r>
          </a:p>
          <a:p>
            <a:r>
              <a:rPr lang="en-US" dirty="0"/>
              <a:t>ACA scope limitations</a:t>
            </a:r>
          </a:p>
          <a:p>
            <a:endParaRPr lang="en-US" dirty="0"/>
          </a:p>
        </p:txBody>
      </p:sp>
      <p:sp>
        <p:nvSpPr>
          <p:cNvPr id="5" name="Title 4"/>
          <p:cNvSpPr>
            <a:spLocks noGrp="1"/>
          </p:cNvSpPr>
          <p:nvPr>
            <p:ph type="title"/>
          </p:nvPr>
        </p:nvSpPr>
        <p:spPr/>
        <p:txBody>
          <a:bodyPr/>
          <a:lstStyle/>
          <a:p>
            <a:r>
              <a:rPr lang="en-US" dirty="0"/>
              <a:t>Lesson Topics</a:t>
            </a:r>
          </a:p>
        </p:txBody>
      </p:sp>
      <p:sp>
        <p:nvSpPr>
          <p:cNvPr id="6" name="Date Placeholder 5">
            <a:extLst>
              <a:ext uri="{FF2B5EF4-FFF2-40B4-BE49-F238E27FC236}">
                <a16:creationId xmlns:a16="http://schemas.microsoft.com/office/drawing/2014/main" id="{EB9C2348-84C6-490D-BA8E-EFC463615AC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240469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b="1" dirty="0">
                <a:solidFill>
                  <a:srgbClr val="FFFFFF"/>
                </a:solidFill>
              </a:rPr>
              <a:t>Comprehensive Tax Topic</a:t>
            </a:r>
          </a:p>
        </p:txBody>
      </p:sp>
      <p:sp>
        <p:nvSpPr>
          <p:cNvPr id="5" name="Title 4"/>
          <p:cNvSpPr>
            <a:spLocks noGrp="1"/>
          </p:cNvSpPr>
          <p:nvPr>
            <p:ph type="title"/>
          </p:nvPr>
        </p:nvSpPr>
        <p:spPr/>
        <p:txBody>
          <a:bodyPr>
            <a:normAutofit/>
          </a:bodyPr>
          <a:lstStyle/>
          <a:p>
            <a:r>
              <a:rPr lang="en-US" dirty="0"/>
              <a:t>Premium Tax </a:t>
            </a:r>
            <a:br>
              <a:rPr lang="en-US" dirty="0"/>
            </a:br>
            <a:r>
              <a:rPr lang="en-US" dirty="0"/>
              <a:t>Credit</a:t>
            </a:r>
          </a:p>
        </p:txBody>
      </p:sp>
      <p:sp>
        <p:nvSpPr>
          <p:cNvPr id="2" name="Date Placeholder 1">
            <a:extLst>
              <a:ext uri="{FF2B5EF4-FFF2-40B4-BE49-F238E27FC236}">
                <a16:creationId xmlns:a16="http://schemas.microsoft.com/office/drawing/2014/main" id="{4F9E92D5-04A9-4843-9C99-AF6A8C6436E6}"/>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73AEAAD3-1CBB-4EEB-87D6-6D09F2A9462C}"/>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67870DE0-26E9-4543-A2AB-F1661FD21DE6}"/>
              </a:ext>
            </a:extLst>
          </p:cNvPr>
          <p:cNvSpPr>
            <a:spLocks noGrp="1"/>
          </p:cNvSpPr>
          <p:nvPr>
            <p:ph type="sldNum" sz="quarter" idx="4"/>
          </p:nvPr>
        </p:nvSpPr>
        <p:spPr/>
        <p:txBody>
          <a:bodyPr/>
          <a:lstStyle/>
          <a:p>
            <a:fld id="{F56DB09B-2E1E-48D6-BF38-233787F9BAB1}" type="slidenum">
              <a:rPr lang="en-US" smtClean="0"/>
              <a:t>20</a:t>
            </a:fld>
            <a:endParaRPr lang="en-US"/>
          </a:p>
        </p:txBody>
      </p:sp>
    </p:spTree>
    <p:extLst>
      <p:ext uri="{BB962C8B-B14F-4D97-AF65-F5344CB8AC3E}">
        <p14:creationId xmlns:p14="http://schemas.microsoft.com/office/powerpoint/2010/main" val="1617768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61125"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C3255A01-A23C-4886-9843-5AF64FE23B9A}" type="slidenum">
              <a:rPr lang="en-US" altLang="en-US" smtClean="0"/>
              <a:pPr/>
              <a:t>21</a:t>
            </a:fld>
            <a:endParaRPr lang="en-US" altLang="en-US" dirty="0"/>
          </a:p>
        </p:txBody>
      </p:sp>
      <p:sp>
        <p:nvSpPr>
          <p:cNvPr id="261123" name="Content Placeholder 2"/>
          <p:cNvSpPr>
            <a:spLocks noGrp="1"/>
          </p:cNvSpPr>
          <p:nvPr>
            <p:ph sz="quarter" idx="12"/>
          </p:nvPr>
        </p:nvSpPr>
        <p:spPr/>
        <p:txBody>
          <a:bodyPr>
            <a:normAutofit/>
          </a:bodyPr>
          <a:lstStyle/>
          <a:p>
            <a:r>
              <a:rPr lang="en-US" altLang="en-US" dirty="0"/>
              <a:t>An employee-taxpayer’s tax family member is ineligible for PTCs if taxpayer (or spouse if MFJ) is offered employer-sponsored coverage (ESI) and self-only coverage is affordable – example:</a:t>
            </a:r>
          </a:p>
          <a:p>
            <a:pPr lvl="1"/>
            <a:endParaRPr lang="en-US" altLang="en-US" dirty="0"/>
          </a:p>
          <a:p>
            <a:pPr lvl="1"/>
            <a:endParaRPr lang="en-US" altLang="en-US" dirty="0"/>
          </a:p>
          <a:p>
            <a:pPr lvl="1"/>
            <a:r>
              <a:rPr lang="en-US" altLang="en-US" dirty="0"/>
              <a:t>Employee coverage is affordable, so children in the tax family are ineligible for PTC</a:t>
            </a:r>
          </a:p>
          <a:p>
            <a:pPr lvl="1"/>
            <a:r>
              <a:rPr lang="en-US" altLang="en-US" dirty="0"/>
              <a:t>If no spousal ESI offer, spouse is eligible for PTC</a:t>
            </a:r>
          </a:p>
          <a:p>
            <a:endParaRPr lang="en-US" altLang="en-US" dirty="0"/>
          </a:p>
        </p:txBody>
      </p:sp>
      <p:sp>
        <p:nvSpPr>
          <p:cNvPr id="2" name="Title 1"/>
          <p:cNvSpPr>
            <a:spLocks noGrp="1"/>
          </p:cNvSpPr>
          <p:nvPr>
            <p:ph type="title"/>
          </p:nvPr>
        </p:nvSpPr>
        <p:spPr/>
        <p:txBody>
          <a:bodyPr/>
          <a:lstStyle/>
          <a:p>
            <a:r>
              <a:rPr lang="en-US" dirty="0"/>
              <a:t>PTC Eligibility – Family Glitch</a:t>
            </a:r>
          </a:p>
        </p:txBody>
      </p:sp>
      <p:sp>
        <p:nvSpPr>
          <p:cNvPr id="11" name="TextBox 10"/>
          <p:cNvSpPr txBox="1"/>
          <p:nvPr/>
        </p:nvSpPr>
        <p:spPr>
          <a:xfrm>
            <a:off x="1885950" y="3525441"/>
            <a:ext cx="2514600" cy="646331"/>
          </a:xfrm>
          <a:prstGeom prst="rect">
            <a:avLst/>
          </a:prstGeom>
          <a:noFill/>
          <a:ln w="28575" cap="flat" cmpd="sng" algn="ctr">
            <a:solidFill>
              <a:srgbClr val="FF0000"/>
            </a:solidFill>
            <a:prstDash val="solid"/>
            <a:round/>
            <a:headEnd type="none" w="med" len="med"/>
            <a:tailEnd type="none" w="med" len="med"/>
          </a:ln>
        </p:spPr>
        <p:txBody>
          <a:bodyPr wrap="square" lIns="0" tIns="0" rIns="0" bIns="0">
            <a:spAutoFit/>
          </a:bodyPr>
          <a:lstStyle>
            <a:lvl1pPr marL="342900" indent="-342900">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lgn="ctr">
              <a:defRPr/>
            </a:pPr>
            <a:r>
              <a:rPr lang="en-US" altLang="en-US" sz="2100" b="1" dirty="0">
                <a:solidFill>
                  <a:srgbClr val="FF0000"/>
                </a:solidFill>
              </a:rPr>
              <a:t>Employee-only offer at 6% of income</a:t>
            </a:r>
          </a:p>
        </p:txBody>
      </p:sp>
      <p:sp>
        <p:nvSpPr>
          <p:cNvPr id="12" name="TextBox 11"/>
          <p:cNvSpPr txBox="1"/>
          <p:nvPr/>
        </p:nvSpPr>
        <p:spPr>
          <a:xfrm>
            <a:off x="4743450" y="3525620"/>
            <a:ext cx="2658978" cy="646331"/>
          </a:xfrm>
          <a:prstGeom prst="rect">
            <a:avLst/>
          </a:prstGeom>
          <a:noFill/>
          <a:ln w="28575" cap="flat" cmpd="sng" algn="ctr">
            <a:solidFill>
              <a:srgbClr val="FF0000"/>
            </a:solidFill>
            <a:prstDash val="solid"/>
            <a:round/>
            <a:headEnd type="none" w="med" len="med"/>
            <a:tailEnd type="none" w="med" len="med"/>
          </a:ln>
        </p:spPr>
        <p:txBody>
          <a:bodyPr wrap="square" lIns="0" tIns="0" rIns="0" bIns="0">
            <a:spAutoFit/>
          </a:bodyPr>
          <a:lstStyle/>
          <a:p>
            <a:pPr indent="-83344" algn="ctr">
              <a:spcBef>
                <a:spcPts val="450"/>
              </a:spcBef>
              <a:defRPr/>
            </a:pPr>
            <a:r>
              <a:rPr lang="en-US" altLang="en-US" sz="2100" b="1" dirty="0">
                <a:solidFill>
                  <a:srgbClr val="FF0000"/>
                </a:solidFill>
              </a:rPr>
              <a:t>Employee and children offer at 10% of income</a:t>
            </a:r>
          </a:p>
        </p:txBody>
      </p:sp>
      <p:sp>
        <p:nvSpPr>
          <p:cNvPr id="10" name="Rectangle 9"/>
          <p:cNvSpPr/>
          <p:nvPr/>
        </p:nvSpPr>
        <p:spPr>
          <a:xfrm>
            <a:off x="7543800" y="1736126"/>
            <a:ext cx="914400" cy="3429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Pub 974</a:t>
            </a:r>
          </a:p>
        </p:txBody>
      </p:sp>
      <p:sp>
        <p:nvSpPr>
          <p:cNvPr id="3" name="Date Placeholder 2">
            <a:extLst>
              <a:ext uri="{FF2B5EF4-FFF2-40B4-BE49-F238E27FC236}">
                <a16:creationId xmlns:a16="http://schemas.microsoft.com/office/drawing/2014/main" id="{4A3F623D-3886-484D-987C-880E9C0B17C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3861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6112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1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59077"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839A7C3A-6F10-44E6-88AA-467264924EE0}" type="slidenum">
              <a:rPr lang="en-US" altLang="en-US" smtClean="0"/>
              <a:pPr/>
              <a:t>22</a:t>
            </a:fld>
            <a:endParaRPr lang="en-US" altLang="en-US" dirty="0"/>
          </a:p>
        </p:txBody>
      </p:sp>
      <p:sp>
        <p:nvSpPr>
          <p:cNvPr id="3" name="Content Placeholder 2"/>
          <p:cNvSpPr>
            <a:spLocks noGrp="1"/>
          </p:cNvSpPr>
          <p:nvPr>
            <p:ph sz="quarter" idx="12"/>
          </p:nvPr>
        </p:nvSpPr>
        <p:spPr/>
        <p:txBody>
          <a:bodyPr>
            <a:normAutofit/>
          </a:bodyPr>
          <a:lstStyle/>
          <a:p>
            <a:r>
              <a:rPr lang="en-US" altLang="en-US" dirty="0"/>
              <a:t>Exceptions</a:t>
            </a:r>
          </a:p>
          <a:p>
            <a:pPr lvl="1"/>
            <a:r>
              <a:rPr lang="en-US" altLang="en-US" dirty="0"/>
              <a:t>Abused spouse living apart from spouse and cannot file jointly due to abuse</a:t>
            </a:r>
          </a:p>
          <a:p>
            <a:pPr lvl="1"/>
            <a:r>
              <a:rPr lang="en-US" altLang="en-US" dirty="0"/>
              <a:t>Abandoned spouse unable to locate spouse after due diligence</a:t>
            </a:r>
          </a:p>
          <a:p>
            <a:pPr>
              <a:buFont typeface="Wingdings" panose="05000000000000000000" pitchFamily="2" charset="2"/>
              <a:buChar char="Ø"/>
            </a:pPr>
            <a:r>
              <a:rPr lang="en-US" altLang="en-US" dirty="0"/>
              <a:t>HoH is not MFS and is eligible for PTC</a:t>
            </a:r>
          </a:p>
        </p:txBody>
      </p:sp>
      <p:sp>
        <p:nvSpPr>
          <p:cNvPr id="2" name="Title 1"/>
          <p:cNvSpPr>
            <a:spLocks noGrp="1"/>
          </p:cNvSpPr>
          <p:nvPr>
            <p:ph type="title"/>
          </p:nvPr>
        </p:nvSpPr>
        <p:spPr/>
        <p:txBody>
          <a:bodyPr/>
          <a:lstStyle/>
          <a:p>
            <a:r>
              <a:rPr lang="en-US" dirty="0"/>
              <a:t>PTC Eligibility – Cannot File MFS</a:t>
            </a:r>
          </a:p>
        </p:txBody>
      </p:sp>
      <p:sp>
        <p:nvSpPr>
          <p:cNvPr id="5" name="Date Placeholder 4">
            <a:extLst>
              <a:ext uri="{FF2B5EF4-FFF2-40B4-BE49-F238E27FC236}">
                <a16:creationId xmlns:a16="http://schemas.microsoft.com/office/drawing/2014/main" id="{12D827C0-D368-4FB1-99C5-67F28B9F3A3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5693347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9A7DE7B2-8EA6-41E1-94BA-00496E25FD19}" type="slidenum">
              <a:rPr lang="en-US" altLang="en-US" smtClean="0"/>
              <a:pPr>
                <a:defRPr/>
              </a:pPr>
              <a:t>23</a:t>
            </a:fld>
            <a:endParaRPr lang="en-US" altLang="en-US" dirty="0"/>
          </a:p>
        </p:txBody>
      </p:sp>
      <p:sp>
        <p:nvSpPr>
          <p:cNvPr id="4" name="Content Placeholder 3"/>
          <p:cNvSpPr>
            <a:spLocks noGrp="1"/>
          </p:cNvSpPr>
          <p:nvPr>
            <p:ph sz="quarter" idx="12"/>
          </p:nvPr>
        </p:nvSpPr>
        <p:spPr>
          <a:xfrm>
            <a:off x="959125" y="2178325"/>
            <a:ext cx="7315200" cy="3136625"/>
          </a:xfrm>
        </p:spPr>
        <p:txBody>
          <a:bodyPr>
            <a:normAutofit/>
          </a:bodyPr>
          <a:lstStyle/>
          <a:p>
            <a:r>
              <a:rPr lang="en-US" dirty="0"/>
              <a:t>Qualified small employer health reimbursement arrangements (QSEHRAs) reimburse eligible employees for health care costs, including marketplace policy premiums</a:t>
            </a:r>
          </a:p>
          <a:p>
            <a:r>
              <a:rPr lang="en-US" dirty="0"/>
              <a:t>The PTC for a month may be reduced (not below zero)</a:t>
            </a:r>
          </a:p>
          <a:p>
            <a:r>
              <a:rPr lang="en-US" dirty="0"/>
              <a:t>The employee will have a benefit amount in box 12 of their W-2 with code FF</a:t>
            </a:r>
          </a:p>
          <a:p>
            <a:r>
              <a:rPr lang="en-US" dirty="0"/>
              <a:t>Employees with a code FF amount and otherwise eligible for PTC are </a:t>
            </a:r>
            <a:r>
              <a:rPr lang="en-US" b="1" dirty="0"/>
              <a:t>out of scope</a:t>
            </a:r>
          </a:p>
        </p:txBody>
      </p:sp>
      <p:sp>
        <p:nvSpPr>
          <p:cNvPr id="5" name="Title 4"/>
          <p:cNvSpPr>
            <a:spLocks noGrp="1"/>
          </p:cNvSpPr>
          <p:nvPr>
            <p:ph type="title"/>
          </p:nvPr>
        </p:nvSpPr>
        <p:spPr/>
        <p:txBody>
          <a:bodyPr/>
          <a:lstStyle/>
          <a:p>
            <a:r>
              <a:rPr lang="en-US" dirty="0"/>
              <a:t>PTC Eligibility - QSEHRA</a:t>
            </a:r>
          </a:p>
        </p:txBody>
      </p:sp>
      <p:sp>
        <p:nvSpPr>
          <p:cNvPr id="6" name="Date Placeholder 5">
            <a:extLst>
              <a:ext uri="{FF2B5EF4-FFF2-40B4-BE49-F238E27FC236}">
                <a16:creationId xmlns:a16="http://schemas.microsoft.com/office/drawing/2014/main" id="{920358BE-0588-4A6C-878C-77DA8931D6C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994003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8" name="Footer Placeholder 4"/>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67269"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E7DE596C-D394-4C38-BA0C-772CE5C87A10}" type="slidenum">
              <a:rPr lang="en-US" altLang="en-US" smtClean="0"/>
              <a:pPr/>
              <a:t>24</a:t>
            </a:fld>
            <a:endParaRPr lang="en-US" altLang="en-US" dirty="0"/>
          </a:p>
        </p:txBody>
      </p:sp>
      <p:sp>
        <p:nvSpPr>
          <p:cNvPr id="3" name="Content Placeholder 2"/>
          <p:cNvSpPr>
            <a:spLocks noGrp="1"/>
          </p:cNvSpPr>
          <p:nvPr>
            <p:ph sz="quarter" idx="12"/>
          </p:nvPr>
        </p:nvSpPr>
        <p:spPr/>
        <p:txBody>
          <a:bodyPr/>
          <a:lstStyle/>
          <a:p>
            <a:r>
              <a:rPr lang="en-US" altLang="en-US" dirty="0"/>
              <a:t>Final amount of PTC is computed on Form 8962</a:t>
            </a:r>
          </a:p>
          <a:p>
            <a:pPr lvl="1"/>
            <a:r>
              <a:rPr lang="en-US" altLang="en-US" dirty="0"/>
              <a:t>Need Form 1095-A, which shows</a:t>
            </a:r>
          </a:p>
          <a:p>
            <a:pPr lvl="2"/>
            <a:r>
              <a:rPr lang="en-US" altLang="en-US" dirty="0"/>
              <a:t>Monthly premium amount</a:t>
            </a:r>
          </a:p>
          <a:p>
            <a:pPr lvl="2"/>
            <a:r>
              <a:rPr lang="en-US" altLang="en-US" dirty="0"/>
              <a:t>SLCSP (second lowest cost silver plan)</a:t>
            </a:r>
          </a:p>
          <a:p>
            <a:pPr lvl="2"/>
            <a:r>
              <a:rPr lang="en-US" altLang="en-US" dirty="0"/>
              <a:t>APTC </a:t>
            </a:r>
          </a:p>
          <a:p>
            <a:r>
              <a:rPr lang="en-US" altLang="en-US" dirty="0"/>
              <a:t>TaxSlayer then computes the credit using all info provided</a:t>
            </a:r>
          </a:p>
          <a:p>
            <a:endParaRPr lang="en-US" altLang="en-US" dirty="0"/>
          </a:p>
        </p:txBody>
      </p:sp>
      <p:sp>
        <p:nvSpPr>
          <p:cNvPr id="2" name="Title 1"/>
          <p:cNvSpPr>
            <a:spLocks noGrp="1"/>
          </p:cNvSpPr>
          <p:nvPr>
            <p:ph type="title"/>
          </p:nvPr>
        </p:nvSpPr>
        <p:spPr/>
        <p:txBody>
          <a:bodyPr/>
          <a:lstStyle/>
          <a:p>
            <a:r>
              <a:rPr lang="en-US" dirty="0"/>
              <a:t>Calculation of PTC</a:t>
            </a:r>
          </a:p>
        </p:txBody>
      </p:sp>
      <p:sp>
        <p:nvSpPr>
          <p:cNvPr id="7" name="Rectangle 6"/>
          <p:cNvSpPr/>
          <p:nvPr/>
        </p:nvSpPr>
        <p:spPr>
          <a:xfrm>
            <a:off x="6743700" y="1736126"/>
            <a:ext cx="1485900" cy="3429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solidFill>
                  <a:srgbClr val="FFFFFF"/>
                </a:solidFill>
              </a:rPr>
              <a:t>Pub 4012 Tab H</a:t>
            </a:r>
          </a:p>
        </p:txBody>
      </p:sp>
      <p:sp>
        <p:nvSpPr>
          <p:cNvPr id="4" name="Date Placeholder 3">
            <a:extLst>
              <a:ext uri="{FF2B5EF4-FFF2-40B4-BE49-F238E27FC236}">
                <a16:creationId xmlns:a16="http://schemas.microsoft.com/office/drawing/2014/main" id="{DF908DC4-9197-4087-8BF5-B1FB62BA433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65036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6" name="Footer Placeholder 4"/>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69317"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34DA957D-03E4-492A-8EA6-CF7C86A61909}" type="slidenum">
              <a:rPr lang="en-US" altLang="en-US" smtClean="0"/>
              <a:pPr/>
              <a:t>25</a:t>
            </a:fld>
            <a:endParaRPr lang="en-US" altLang="en-US" dirty="0"/>
          </a:p>
        </p:txBody>
      </p:sp>
      <p:sp>
        <p:nvSpPr>
          <p:cNvPr id="269315" name="Content Placeholder 2"/>
          <p:cNvSpPr>
            <a:spLocks noGrp="1"/>
          </p:cNvSpPr>
          <p:nvPr>
            <p:ph sz="quarter" idx="12"/>
          </p:nvPr>
        </p:nvSpPr>
        <p:spPr/>
        <p:txBody>
          <a:bodyPr>
            <a:normAutofit/>
          </a:bodyPr>
          <a:lstStyle/>
          <a:p>
            <a:r>
              <a:rPr lang="en-US" dirty="0"/>
              <a:t>Form </a:t>
            </a:r>
            <a:r>
              <a:rPr lang="en-US" altLang="en-US" dirty="0"/>
              <a:t>1095-A Void box checked</a:t>
            </a:r>
          </a:p>
          <a:p>
            <a:pPr lvl="1"/>
            <a:r>
              <a:rPr lang="en-US" altLang="en-US" dirty="0"/>
              <a:t>It is voiding a previously issued </a:t>
            </a:r>
            <a:r>
              <a:rPr lang="en-US" dirty="0"/>
              <a:t>Form </a:t>
            </a:r>
            <a:r>
              <a:rPr lang="en-US" altLang="en-US" dirty="0"/>
              <a:t>1095-A</a:t>
            </a:r>
          </a:p>
          <a:p>
            <a:pPr lvl="1"/>
            <a:r>
              <a:rPr lang="en-US" altLang="en-US" dirty="0"/>
              <a:t>Do not use the voided </a:t>
            </a:r>
            <a:r>
              <a:rPr lang="en-US" dirty="0"/>
              <a:t>Form </a:t>
            </a:r>
            <a:r>
              <a:rPr lang="en-US" altLang="en-US" dirty="0"/>
              <a:t>1095-A nor the </a:t>
            </a:r>
            <a:r>
              <a:rPr lang="en-US" dirty="0"/>
              <a:t>Form </a:t>
            </a:r>
            <a:r>
              <a:rPr lang="en-US" altLang="en-US" dirty="0"/>
              <a:t>1095-A previously received</a:t>
            </a:r>
          </a:p>
          <a:p>
            <a:r>
              <a:rPr lang="en-US" dirty="0"/>
              <a:t>Form </a:t>
            </a:r>
            <a:r>
              <a:rPr lang="en-US" altLang="en-US" dirty="0"/>
              <a:t>1095-A Corrected box checked: use the </a:t>
            </a:r>
            <a:r>
              <a:rPr lang="en-US" dirty="0"/>
              <a:t>Form </a:t>
            </a:r>
            <a:r>
              <a:rPr lang="en-US" altLang="en-US" dirty="0"/>
              <a:t>1095-A that is marked corrected</a:t>
            </a:r>
          </a:p>
          <a:p>
            <a:r>
              <a:rPr lang="en-US" altLang="en-US" dirty="0"/>
              <a:t>If another taxpayer enrolled someone in taxpayer’s tax family, need a copy of that </a:t>
            </a:r>
            <a:r>
              <a:rPr lang="en-US" dirty="0"/>
              <a:t>Form </a:t>
            </a:r>
            <a:r>
              <a:rPr lang="en-US" altLang="en-US" dirty="0"/>
              <a:t>1095-A</a:t>
            </a:r>
          </a:p>
        </p:txBody>
      </p:sp>
      <p:sp>
        <p:nvSpPr>
          <p:cNvPr id="2" name="Title 1"/>
          <p:cNvSpPr>
            <a:spLocks noGrp="1"/>
          </p:cNvSpPr>
          <p:nvPr>
            <p:ph type="title"/>
          </p:nvPr>
        </p:nvSpPr>
        <p:spPr/>
        <p:txBody>
          <a:bodyPr/>
          <a:lstStyle/>
          <a:p>
            <a:r>
              <a:rPr lang="en-US" dirty="0"/>
              <a:t>Form 1095-A</a:t>
            </a:r>
          </a:p>
        </p:txBody>
      </p:sp>
      <p:pic>
        <p:nvPicPr>
          <p:cNvPr id="269318" name="Picture 3"/>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315200" y="4000500"/>
            <a:ext cx="1042988" cy="350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9319" name="Picture 4"/>
          <p:cNvPicPr>
            <a:picLocks noChangeAspect="1"/>
          </p:cNvPicPr>
          <p:nvPr/>
        </p:nvPicPr>
        <p:blipFill>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972050" y="2224842"/>
            <a:ext cx="6429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a:extLst>
              <a:ext uri="{FF2B5EF4-FFF2-40B4-BE49-F238E27FC236}">
                <a16:creationId xmlns:a16="http://schemas.microsoft.com/office/drawing/2014/main" id="{BE283E60-3A96-47C6-8DFA-EBEA8B594B6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19122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6931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93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9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700"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85701"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BCACA0C5-173E-482B-812D-72B2903CA648}" type="slidenum">
              <a:rPr lang="en-US" altLang="en-US" smtClean="0"/>
              <a:pPr/>
              <a:t>26</a:t>
            </a:fld>
            <a:endParaRPr lang="en-US" altLang="en-US" dirty="0"/>
          </a:p>
        </p:txBody>
      </p:sp>
      <p:sp>
        <p:nvSpPr>
          <p:cNvPr id="5" name="Content Placeholder 4"/>
          <p:cNvSpPr>
            <a:spLocks noGrp="1"/>
          </p:cNvSpPr>
          <p:nvPr>
            <p:ph sz="quarter" idx="12"/>
          </p:nvPr>
        </p:nvSpPr>
        <p:spPr/>
        <p:txBody>
          <a:bodyPr>
            <a:normAutofit/>
          </a:bodyPr>
          <a:lstStyle/>
          <a:p>
            <a:r>
              <a:rPr lang="en-US" altLang="en-US" dirty="0"/>
              <a:t>Form 1095-A does not have a SLCSP amount or has an incorrect SLCSP amount</a:t>
            </a:r>
          </a:p>
          <a:p>
            <a:r>
              <a:rPr lang="en-US" altLang="en-US" dirty="0"/>
              <a:t>Taxpayer can contact the Marketplace for the missing information</a:t>
            </a:r>
          </a:p>
          <a:p>
            <a:r>
              <a:rPr lang="en-US" altLang="en-US" dirty="0"/>
              <a:t>Preparer can look up the SLCSP with the fewest number of policies possible using the ages at the beginning of the year</a:t>
            </a:r>
          </a:p>
        </p:txBody>
      </p:sp>
      <p:sp>
        <p:nvSpPr>
          <p:cNvPr id="2" name="Title 1"/>
          <p:cNvSpPr>
            <a:spLocks noGrp="1"/>
          </p:cNvSpPr>
          <p:nvPr>
            <p:ph type="title"/>
          </p:nvPr>
        </p:nvSpPr>
        <p:spPr/>
        <p:txBody>
          <a:bodyPr>
            <a:normAutofit/>
          </a:bodyPr>
          <a:lstStyle/>
          <a:p>
            <a:r>
              <a:rPr lang="en-US" dirty="0"/>
              <a:t>PTC – Missing Information</a:t>
            </a:r>
          </a:p>
        </p:txBody>
      </p:sp>
      <p:sp>
        <p:nvSpPr>
          <p:cNvPr id="3" name="Date Placeholder 2">
            <a:extLst>
              <a:ext uri="{FF2B5EF4-FFF2-40B4-BE49-F238E27FC236}">
                <a16:creationId xmlns:a16="http://schemas.microsoft.com/office/drawing/2014/main" id="{7683C059-4D1D-44D4-9D06-409D3380522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2169896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4" name="Footer Placeholder 3"/>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81605"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DEE9F7CB-8801-49FA-B1FA-702E358B71C4}" type="slidenum">
              <a:rPr lang="en-US" altLang="en-US" smtClean="0"/>
              <a:pPr/>
              <a:t>27</a:t>
            </a:fld>
            <a:endParaRPr lang="en-US" altLang="en-US" dirty="0"/>
          </a:p>
        </p:txBody>
      </p:sp>
      <p:sp>
        <p:nvSpPr>
          <p:cNvPr id="3" name="Content Placeholder 2"/>
          <p:cNvSpPr>
            <a:spLocks noGrp="1"/>
          </p:cNvSpPr>
          <p:nvPr>
            <p:ph sz="quarter" idx="12"/>
          </p:nvPr>
        </p:nvSpPr>
        <p:spPr/>
        <p:txBody>
          <a:bodyPr/>
          <a:lstStyle/>
          <a:p>
            <a:r>
              <a:rPr lang="en-US" dirty="0"/>
              <a:t>Moved? </a:t>
            </a:r>
          </a:p>
          <a:p>
            <a:pPr lvl="1"/>
            <a:r>
              <a:rPr lang="en-US" dirty="0"/>
              <a:t>Need to look up on a monthly basis</a:t>
            </a:r>
          </a:p>
          <a:p>
            <a:r>
              <a:rPr lang="en-US" dirty="0"/>
              <a:t>A person on the return lived in another zip code/city?</a:t>
            </a:r>
          </a:p>
          <a:p>
            <a:pPr lvl="1"/>
            <a:r>
              <a:rPr lang="en-US" dirty="0"/>
              <a:t>Look up separately</a:t>
            </a:r>
          </a:p>
        </p:txBody>
      </p:sp>
      <p:sp>
        <p:nvSpPr>
          <p:cNvPr id="2" name="Title 1"/>
          <p:cNvSpPr>
            <a:spLocks noGrp="1"/>
          </p:cNvSpPr>
          <p:nvPr>
            <p:ph type="title"/>
          </p:nvPr>
        </p:nvSpPr>
        <p:spPr/>
        <p:txBody>
          <a:bodyPr>
            <a:normAutofit/>
          </a:bodyPr>
          <a:lstStyle/>
          <a:p>
            <a:r>
              <a:rPr lang="en-US" dirty="0"/>
              <a:t>PTC – Missing Information</a:t>
            </a:r>
          </a:p>
        </p:txBody>
      </p:sp>
      <p:sp>
        <p:nvSpPr>
          <p:cNvPr id="4" name="Date Placeholder 3">
            <a:extLst>
              <a:ext uri="{FF2B5EF4-FFF2-40B4-BE49-F238E27FC236}">
                <a16:creationId xmlns:a16="http://schemas.microsoft.com/office/drawing/2014/main" id="{50B47EE1-F37D-454C-BC65-D87A0F4A504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7020114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9A7DE7B2-8EA6-41E1-94BA-00496E25FD19}" type="slidenum">
              <a:rPr lang="en-US" altLang="en-US" smtClean="0"/>
              <a:pPr/>
              <a:t>28</a:t>
            </a:fld>
            <a:endParaRPr lang="en-US" altLang="en-US" dirty="0"/>
          </a:p>
        </p:txBody>
      </p:sp>
      <p:sp>
        <p:nvSpPr>
          <p:cNvPr id="5" name="Content Placeholder 4"/>
          <p:cNvSpPr>
            <a:spLocks noGrp="1"/>
          </p:cNvSpPr>
          <p:nvPr>
            <p:ph sz="quarter" idx="12"/>
          </p:nvPr>
        </p:nvSpPr>
        <p:spPr/>
        <p:txBody>
          <a:bodyPr/>
          <a:lstStyle/>
          <a:p>
            <a:r>
              <a:rPr lang="en-US" dirty="0"/>
              <a:t>The premium must be paid by the due date of the return to claim PTC</a:t>
            </a:r>
          </a:p>
          <a:p>
            <a:r>
              <a:rPr lang="en-US" dirty="0"/>
              <a:t>When taxpayer stops paying, there is one month that Form 1095-A will show as zero</a:t>
            </a:r>
          </a:p>
        </p:txBody>
      </p:sp>
      <p:sp>
        <p:nvSpPr>
          <p:cNvPr id="2" name="Title 1"/>
          <p:cNvSpPr>
            <a:spLocks noGrp="1"/>
          </p:cNvSpPr>
          <p:nvPr>
            <p:ph type="title"/>
          </p:nvPr>
        </p:nvSpPr>
        <p:spPr/>
        <p:txBody>
          <a:bodyPr/>
          <a:lstStyle/>
          <a:p>
            <a:r>
              <a:rPr lang="en-US" dirty="0"/>
              <a:t>PTC – Premium Not Paid</a:t>
            </a:r>
          </a:p>
        </p:txBody>
      </p:sp>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5200651" y="3543300"/>
            <a:ext cx="3629531" cy="1757608"/>
          </a:xfrm>
          <a:prstGeom prst="rect">
            <a:avLst/>
          </a:prstGeom>
        </p:spPr>
      </p:pic>
      <p:sp>
        <p:nvSpPr>
          <p:cNvPr id="7" name="Date Placeholder 6">
            <a:extLst>
              <a:ext uri="{FF2B5EF4-FFF2-40B4-BE49-F238E27FC236}">
                <a16:creationId xmlns:a16="http://schemas.microsoft.com/office/drawing/2014/main" id="{868A8CE1-93E2-4AB1-91F1-E28208C66B9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946243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9A7DE7B2-8EA6-41E1-94BA-00496E25FD19}" type="slidenum">
              <a:rPr lang="en-US" altLang="en-US" smtClean="0"/>
              <a:pPr/>
              <a:t>29</a:t>
            </a:fld>
            <a:endParaRPr lang="en-US" altLang="en-US" dirty="0"/>
          </a:p>
        </p:txBody>
      </p:sp>
      <p:sp>
        <p:nvSpPr>
          <p:cNvPr id="5" name="Content Placeholder 4"/>
          <p:cNvSpPr>
            <a:spLocks noGrp="1"/>
          </p:cNvSpPr>
          <p:nvPr>
            <p:ph sz="quarter" idx="12"/>
          </p:nvPr>
        </p:nvSpPr>
        <p:spPr/>
        <p:txBody>
          <a:bodyPr/>
          <a:lstStyle/>
          <a:p>
            <a:r>
              <a:rPr lang="en-US" dirty="0"/>
              <a:t>Taxpayer not eligible for PTC for that month</a:t>
            </a:r>
          </a:p>
          <a:p>
            <a:r>
              <a:rPr lang="en-US" dirty="0"/>
              <a:t>Taxpayer does have coverage for that month</a:t>
            </a:r>
          </a:p>
        </p:txBody>
      </p:sp>
      <p:sp>
        <p:nvSpPr>
          <p:cNvPr id="2" name="Title 1"/>
          <p:cNvSpPr>
            <a:spLocks noGrp="1"/>
          </p:cNvSpPr>
          <p:nvPr>
            <p:ph type="title"/>
          </p:nvPr>
        </p:nvSpPr>
        <p:spPr/>
        <p:txBody>
          <a:bodyPr>
            <a:normAutofit/>
          </a:bodyPr>
          <a:lstStyle/>
          <a:p>
            <a:r>
              <a:rPr lang="en-US" dirty="0"/>
              <a:t>PTC – Premium Not Paid</a:t>
            </a:r>
          </a:p>
        </p:txBody>
      </p:sp>
      <p:sp>
        <p:nvSpPr>
          <p:cNvPr id="6" name="Date Placeholder 5">
            <a:extLst>
              <a:ext uri="{FF2B5EF4-FFF2-40B4-BE49-F238E27FC236}">
                <a16:creationId xmlns:a16="http://schemas.microsoft.com/office/drawing/2014/main" id="{92F0ADE1-E446-400A-A1D5-9751C4F6DC1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6965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9A7DE7B2-8EA6-41E1-94BA-00496E25FD19}" type="slidenum">
              <a:rPr lang="en-US" altLang="en-US" smtClean="0"/>
              <a:pPr/>
              <a:t>3</a:t>
            </a:fld>
            <a:endParaRPr lang="en-US" altLang="en-US" dirty="0"/>
          </a:p>
        </p:txBody>
      </p:sp>
      <p:sp>
        <p:nvSpPr>
          <p:cNvPr id="5" name="Content Placeholder 4"/>
          <p:cNvSpPr>
            <a:spLocks noGrp="1"/>
          </p:cNvSpPr>
          <p:nvPr>
            <p:ph sz="quarter" idx="12"/>
          </p:nvPr>
        </p:nvSpPr>
        <p:spPr/>
        <p:txBody>
          <a:bodyPr>
            <a:normAutofit/>
          </a:bodyPr>
          <a:lstStyle/>
          <a:p>
            <a:r>
              <a:rPr lang="en-US" dirty="0"/>
              <a:t>Shared responsibility payment (SRP) has been reduced to $0 for years beginning after December 31, 2018</a:t>
            </a:r>
          </a:p>
          <a:p>
            <a:pPr lvl="1"/>
            <a:r>
              <a:rPr lang="en-US" dirty="0"/>
              <a:t>Exemptions no longer necessary for taxpayers not having Minimum Essential Care (MEC) insurance</a:t>
            </a:r>
          </a:p>
          <a:p>
            <a:pPr lvl="1"/>
            <a:endParaRPr lang="en-US" dirty="0"/>
          </a:p>
          <a:p>
            <a:endParaRPr lang="en-US" dirty="0"/>
          </a:p>
          <a:p>
            <a:endParaRPr lang="en-US" dirty="0"/>
          </a:p>
        </p:txBody>
      </p:sp>
      <p:sp>
        <p:nvSpPr>
          <p:cNvPr id="2" name="Title 1"/>
          <p:cNvSpPr>
            <a:spLocks noGrp="1"/>
          </p:cNvSpPr>
          <p:nvPr>
            <p:ph type="title"/>
          </p:nvPr>
        </p:nvSpPr>
        <p:spPr/>
        <p:txBody>
          <a:bodyPr/>
          <a:lstStyle/>
          <a:p>
            <a:r>
              <a:rPr lang="en-US" dirty="0"/>
              <a:t>New for 2019</a:t>
            </a:r>
          </a:p>
        </p:txBody>
      </p:sp>
      <p:sp>
        <p:nvSpPr>
          <p:cNvPr id="6" name="Date Placeholder 5">
            <a:extLst>
              <a:ext uri="{FF2B5EF4-FFF2-40B4-BE49-F238E27FC236}">
                <a16:creationId xmlns:a16="http://schemas.microsoft.com/office/drawing/2014/main" id="{E6FE8ABA-52B2-4BE5-A048-7355EA6AD3B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0650865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9A7DE7B2-8EA6-41E1-94BA-00496E25FD19}" type="slidenum">
              <a:rPr lang="en-US" altLang="en-US" smtClean="0"/>
              <a:pPr/>
              <a:t>30</a:t>
            </a:fld>
            <a:endParaRPr lang="en-US" altLang="en-US" dirty="0"/>
          </a:p>
        </p:txBody>
      </p:sp>
      <p:sp>
        <p:nvSpPr>
          <p:cNvPr id="5" name="Content Placeholder 4"/>
          <p:cNvSpPr>
            <a:spLocks noGrp="1"/>
          </p:cNvSpPr>
          <p:nvPr>
            <p:ph sz="quarter" idx="12"/>
          </p:nvPr>
        </p:nvSpPr>
        <p:spPr/>
        <p:txBody>
          <a:bodyPr/>
          <a:lstStyle/>
          <a:p>
            <a:r>
              <a:rPr lang="en-US" dirty="0"/>
              <a:t>Taxpayer may be better off paying the premium they are responsible for</a:t>
            </a:r>
          </a:p>
          <a:p>
            <a:pPr lvl="1"/>
            <a:r>
              <a:rPr lang="en-US" dirty="0"/>
              <a:t>PTC repayment may be greater</a:t>
            </a:r>
          </a:p>
          <a:p>
            <a:pPr lvl="1"/>
            <a:r>
              <a:rPr lang="en-US" dirty="0"/>
              <a:t>Need to get a corrected Form 1095-A</a:t>
            </a:r>
          </a:p>
          <a:p>
            <a:pPr lvl="2"/>
            <a:r>
              <a:rPr lang="en-US" dirty="0"/>
              <a:t>Can file return now; no need to wait</a:t>
            </a:r>
          </a:p>
        </p:txBody>
      </p:sp>
      <p:sp>
        <p:nvSpPr>
          <p:cNvPr id="2" name="Title 1"/>
          <p:cNvSpPr>
            <a:spLocks noGrp="1"/>
          </p:cNvSpPr>
          <p:nvPr>
            <p:ph type="title"/>
          </p:nvPr>
        </p:nvSpPr>
        <p:spPr/>
        <p:txBody>
          <a:bodyPr>
            <a:normAutofit/>
          </a:bodyPr>
          <a:lstStyle/>
          <a:p>
            <a:r>
              <a:rPr lang="en-US" dirty="0"/>
              <a:t>PTC – Premium Not Paid</a:t>
            </a:r>
          </a:p>
        </p:txBody>
      </p:sp>
      <p:sp>
        <p:nvSpPr>
          <p:cNvPr id="6" name="Date Placeholder 5">
            <a:extLst>
              <a:ext uri="{FF2B5EF4-FFF2-40B4-BE49-F238E27FC236}">
                <a16:creationId xmlns:a16="http://schemas.microsoft.com/office/drawing/2014/main" id="{E4F06042-51A7-42A2-B6D2-BF79791B747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39445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8"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87749"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5814C9F0-2515-4570-89BD-B74B1842128E}" type="slidenum">
              <a:rPr lang="en-US" altLang="en-US" smtClean="0"/>
              <a:pPr/>
              <a:t>31</a:t>
            </a:fld>
            <a:endParaRPr lang="en-US" altLang="en-US" dirty="0"/>
          </a:p>
        </p:txBody>
      </p:sp>
      <p:sp>
        <p:nvSpPr>
          <p:cNvPr id="5" name="Content Placeholder 4"/>
          <p:cNvSpPr>
            <a:spLocks noGrp="1"/>
          </p:cNvSpPr>
          <p:nvPr>
            <p:ph sz="quarter" idx="12"/>
          </p:nvPr>
        </p:nvSpPr>
        <p:spPr/>
        <p:txBody>
          <a:bodyPr>
            <a:normAutofit/>
          </a:bodyPr>
          <a:lstStyle/>
          <a:p>
            <a:r>
              <a:rPr lang="en-US" dirty="0"/>
              <a:t>Two or more individuals of the same tax family in the same zip/city are enrolled in different Marketplace policies</a:t>
            </a:r>
          </a:p>
          <a:p>
            <a:r>
              <a:rPr lang="en-US" dirty="0"/>
              <a:t>Can add up the actual cost of their coverage (Form 1095-A column A)</a:t>
            </a:r>
          </a:p>
          <a:p>
            <a:r>
              <a:rPr lang="en-US" dirty="0"/>
              <a:t>Can add up the reported amount of APTC (Form 1095-A column C)</a:t>
            </a:r>
          </a:p>
          <a:p>
            <a:r>
              <a:rPr lang="en-US" dirty="0"/>
              <a:t>Can</a:t>
            </a:r>
            <a:r>
              <a:rPr lang="en-US" b="1" dirty="0"/>
              <a:t>not</a:t>
            </a:r>
            <a:r>
              <a:rPr lang="en-US" dirty="0"/>
              <a:t> add up the SLCSP quotes (Form 1095-A column B)</a:t>
            </a:r>
          </a:p>
        </p:txBody>
      </p:sp>
      <p:sp>
        <p:nvSpPr>
          <p:cNvPr id="2" name="Title 1"/>
          <p:cNvSpPr>
            <a:spLocks noGrp="1"/>
          </p:cNvSpPr>
          <p:nvPr>
            <p:ph type="title"/>
          </p:nvPr>
        </p:nvSpPr>
        <p:spPr/>
        <p:txBody>
          <a:bodyPr>
            <a:normAutofit/>
          </a:bodyPr>
          <a:lstStyle/>
          <a:p>
            <a:r>
              <a:rPr lang="en-US" dirty="0"/>
              <a:t>PTC – Multiple Policies</a:t>
            </a:r>
          </a:p>
        </p:txBody>
      </p:sp>
      <p:sp>
        <p:nvSpPr>
          <p:cNvPr id="3" name="Date Placeholder 2">
            <a:extLst>
              <a:ext uri="{FF2B5EF4-FFF2-40B4-BE49-F238E27FC236}">
                <a16:creationId xmlns:a16="http://schemas.microsoft.com/office/drawing/2014/main" id="{F16B0998-2B89-4704-9A5B-801A2EC89ED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7270565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6"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89797"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745A7906-2589-46D6-901D-35A008788F82}" type="slidenum">
              <a:rPr lang="en-US" altLang="en-US" smtClean="0"/>
              <a:pPr/>
              <a:t>32</a:t>
            </a:fld>
            <a:endParaRPr lang="en-US" altLang="en-US" dirty="0"/>
          </a:p>
        </p:txBody>
      </p:sp>
      <p:sp>
        <p:nvSpPr>
          <p:cNvPr id="289795" name="Content Placeholder 4"/>
          <p:cNvSpPr>
            <a:spLocks noGrp="1"/>
          </p:cNvSpPr>
          <p:nvPr>
            <p:ph sz="quarter" idx="12"/>
          </p:nvPr>
        </p:nvSpPr>
        <p:spPr/>
        <p:txBody>
          <a:bodyPr>
            <a:normAutofit/>
          </a:bodyPr>
          <a:lstStyle/>
          <a:p>
            <a:r>
              <a:rPr lang="en-US" altLang="en-US" dirty="0"/>
              <a:t>Need to look up the SLCSP quote using the ages at the beginning of the year</a:t>
            </a:r>
          </a:p>
          <a:p>
            <a:r>
              <a:rPr lang="en-US" altLang="en-US" dirty="0"/>
              <a:t>Use fewest number of policies possible</a:t>
            </a:r>
          </a:p>
          <a:p>
            <a:r>
              <a:rPr lang="en-US" altLang="en-US" dirty="0"/>
              <a:t>Can add up the SLCSP in some cases (e.g. pre-marriage months)</a:t>
            </a:r>
          </a:p>
          <a:p>
            <a:r>
              <a:rPr lang="en-US" altLang="en-US" dirty="0"/>
              <a:t>See Pub 974 or Form 8962 instructions for more details</a:t>
            </a:r>
          </a:p>
        </p:txBody>
      </p:sp>
      <p:sp>
        <p:nvSpPr>
          <p:cNvPr id="2" name="Title 1"/>
          <p:cNvSpPr>
            <a:spLocks noGrp="1"/>
          </p:cNvSpPr>
          <p:nvPr>
            <p:ph type="title"/>
          </p:nvPr>
        </p:nvSpPr>
        <p:spPr/>
        <p:txBody>
          <a:bodyPr>
            <a:normAutofit/>
          </a:bodyPr>
          <a:lstStyle/>
          <a:p>
            <a:r>
              <a:rPr lang="en-US" dirty="0"/>
              <a:t>PTC – Multiple Policies (cont.)</a:t>
            </a:r>
          </a:p>
        </p:txBody>
      </p:sp>
      <p:sp>
        <p:nvSpPr>
          <p:cNvPr id="3" name="Date Placeholder 2">
            <a:extLst>
              <a:ext uri="{FF2B5EF4-FFF2-40B4-BE49-F238E27FC236}">
                <a16:creationId xmlns:a16="http://schemas.microsoft.com/office/drawing/2014/main" id="{6DFC7FDB-A504-4D01-B4DE-9623BAA6273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53331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91845"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135D0E68-3039-4A67-B1D1-A820D7626644}" type="slidenum">
              <a:rPr lang="en-US" altLang="en-US" smtClean="0"/>
              <a:pPr/>
              <a:t>33</a:t>
            </a:fld>
            <a:endParaRPr lang="en-US" altLang="en-US" dirty="0"/>
          </a:p>
        </p:txBody>
      </p:sp>
      <p:sp>
        <p:nvSpPr>
          <p:cNvPr id="5" name="Content Placeholder 4"/>
          <p:cNvSpPr>
            <a:spLocks noGrp="1"/>
          </p:cNvSpPr>
          <p:nvPr>
            <p:ph sz="quarter" idx="12"/>
          </p:nvPr>
        </p:nvSpPr>
        <p:spPr/>
        <p:txBody>
          <a:bodyPr>
            <a:normAutofit/>
          </a:bodyPr>
          <a:lstStyle/>
          <a:p>
            <a:r>
              <a:rPr lang="en-US" altLang="en-US" dirty="0"/>
              <a:t>When taxpayer moves (particular from one state to another) they will have multiple Marketplace policies</a:t>
            </a:r>
          </a:p>
          <a:p>
            <a:r>
              <a:rPr lang="en-US" altLang="en-US" dirty="0"/>
              <a:t>In that case, add the SLCSP amounts from the </a:t>
            </a:r>
            <a:r>
              <a:rPr lang="en-US" dirty="0"/>
              <a:t>Form </a:t>
            </a:r>
            <a:r>
              <a:rPr lang="en-US" altLang="en-US" dirty="0"/>
              <a:t>1095-A month by month and enter in TaxSlayer (do not need to recompute)</a:t>
            </a:r>
          </a:p>
          <a:p>
            <a:r>
              <a:rPr lang="en-US" altLang="en-US" dirty="0"/>
              <a:t>See Pub 974 or Form 8962 instructions for more details</a:t>
            </a:r>
          </a:p>
        </p:txBody>
      </p:sp>
      <p:sp>
        <p:nvSpPr>
          <p:cNvPr id="2" name="Title 1"/>
          <p:cNvSpPr>
            <a:spLocks noGrp="1"/>
          </p:cNvSpPr>
          <p:nvPr>
            <p:ph type="title"/>
          </p:nvPr>
        </p:nvSpPr>
        <p:spPr/>
        <p:txBody>
          <a:bodyPr>
            <a:normAutofit/>
          </a:bodyPr>
          <a:lstStyle/>
          <a:p>
            <a:r>
              <a:rPr lang="en-US" dirty="0"/>
              <a:t>PTC – Multiple Policies (cont.)</a:t>
            </a:r>
          </a:p>
        </p:txBody>
      </p:sp>
      <p:sp>
        <p:nvSpPr>
          <p:cNvPr id="3" name="Date Placeholder 2">
            <a:extLst>
              <a:ext uri="{FF2B5EF4-FFF2-40B4-BE49-F238E27FC236}">
                <a16:creationId xmlns:a16="http://schemas.microsoft.com/office/drawing/2014/main" id="{CBD994F6-2DC0-45F1-9C05-C5A8FBDFD9F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40283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2"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93893"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F24D1784-D436-4DE2-86AC-E028E55E9303}" type="slidenum">
              <a:rPr lang="en-US" altLang="en-US" smtClean="0"/>
              <a:pPr/>
              <a:t>34</a:t>
            </a:fld>
            <a:endParaRPr lang="en-US" altLang="en-US" dirty="0"/>
          </a:p>
        </p:txBody>
      </p:sp>
      <p:sp>
        <p:nvSpPr>
          <p:cNvPr id="293891" name="Content Placeholder 4"/>
          <p:cNvSpPr>
            <a:spLocks noGrp="1"/>
          </p:cNvSpPr>
          <p:nvPr>
            <p:ph sz="quarter" idx="12"/>
          </p:nvPr>
        </p:nvSpPr>
        <p:spPr/>
        <p:txBody>
          <a:bodyPr>
            <a:normAutofit/>
          </a:bodyPr>
          <a:lstStyle/>
          <a:p>
            <a:r>
              <a:rPr lang="en-US" altLang="en-US" dirty="0"/>
              <a:t>Form 1095-A may include coverage for an ineligible individual</a:t>
            </a:r>
          </a:p>
          <a:p>
            <a:r>
              <a:rPr lang="en-US" altLang="en-US" dirty="0"/>
              <a:t>May need to get new quotes for both the actual plan cost and the SLCSP</a:t>
            </a:r>
          </a:p>
          <a:p>
            <a:r>
              <a:rPr lang="en-US" altLang="en-US" dirty="0"/>
              <a:t>Check with site manager whether return will be prepared at your site</a:t>
            </a:r>
          </a:p>
        </p:txBody>
      </p:sp>
      <p:sp>
        <p:nvSpPr>
          <p:cNvPr id="2" name="Title 1"/>
          <p:cNvSpPr>
            <a:spLocks noGrp="1"/>
          </p:cNvSpPr>
          <p:nvPr>
            <p:ph type="title"/>
          </p:nvPr>
        </p:nvSpPr>
        <p:spPr/>
        <p:txBody>
          <a:bodyPr>
            <a:normAutofit/>
          </a:bodyPr>
          <a:lstStyle/>
          <a:p>
            <a:r>
              <a:rPr lang="en-US" dirty="0"/>
              <a:t>PTC – Ineligible Individual on Policy</a:t>
            </a:r>
          </a:p>
        </p:txBody>
      </p:sp>
      <p:sp>
        <p:nvSpPr>
          <p:cNvPr id="11" name="Rectangle 10"/>
          <p:cNvSpPr/>
          <p:nvPr/>
        </p:nvSpPr>
        <p:spPr>
          <a:xfrm>
            <a:off x="7143750" y="1736126"/>
            <a:ext cx="1130575" cy="4000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Pub 974</a:t>
            </a:r>
          </a:p>
        </p:txBody>
      </p:sp>
      <p:sp>
        <p:nvSpPr>
          <p:cNvPr id="3" name="Date Placeholder 2">
            <a:extLst>
              <a:ext uri="{FF2B5EF4-FFF2-40B4-BE49-F238E27FC236}">
                <a16:creationId xmlns:a16="http://schemas.microsoft.com/office/drawing/2014/main" id="{265F9869-078A-45A6-9372-1178B1C7F25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0369780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40"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95941"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B89C8D3B-4B13-436C-833E-769F25FB203E}" type="slidenum">
              <a:rPr lang="en-US" altLang="en-US" smtClean="0"/>
              <a:pPr/>
              <a:t>35</a:t>
            </a:fld>
            <a:endParaRPr lang="en-US" altLang="en-US" dirty="0"/>
          </a:p>
        </p:txBody>
      </p:sp>
      <p:sp>
        <p:nvSpPr>
          <p:cNvPr id="295939" name="Content Placeholder 4"/>
          <p:cNvSpPr>
            <a:spLocks noGrp="1"/>
          </p:cNvSpPr>
          <p:nvPr>
            <p:ph sz="quarter" idx="12"/>
          </p:nvPr>
        </p:nvSpPr>
        <p:spPr/>
        <p:txBody>
          <a:bodyPr/>
          <a:lstStyle/>
          <a:p>
            <a:r>
              <a:rPr lang="en-US" altLang="en-US" dirty="0"/>
              <a:t>Examples</a:t>
            </a:r>
          </a:p>
          <a:p>
            <a:pPr lvl="1"/>
            <a:r>
              <a:rPr lang="en-US" altLang="en-US" dirty="0"/>
              <a:t>An unlawfully present dependent on the same policy as a lawfully present taxpayer</a:t>
            </a:r>
          </a:p>
          <a:p>
            <a:pPr lvl="1"/>
            <a:r>
              <a:rPr lang="en-US" altLang="en-US" dirty="0"/>
              <a:t>An individual that was eligible for government-sponsored coverage but was included in the Marketplace policy for the same month (e.g. Medicare)</a:t>
            </a:r>
          </a:p>
        </p:txBody>
      </p:sp>
      <p:sp>
        <p:nvSpPr>
          <p:cNvPr id="2" name="Title 1"/>
          <p:cNvSpPr>
            <a:spLocks noGrp="1"/>
          </p:cNvSpPr>
          <p:nvPr>
            <p:ph type="title"/>
          </p:nvPr>
        </p:nvSpPr>
        <p:spPr/>
        <p:txBody>
          <a:bodyPr/>
          <a:lstStyle/>
          <a:p>
            <a:r>
              <a:rPr lang="en-US" dirty="0"/>
              <a:t>PTC – Ineligible Individual on Policy</a:t>
            </a:r>
          </a:p>
        </p:txBody>
      </p:sp>
      <p:sp>
        <p:nvSpPr>
          <p:cNvPr id="7" name="Rectangle 6"/>
          <p:cNvSpPr/>
          <p:nvPr/>
        </p:nvSpPr>
        <p:spPr>
          <a:xfrm>
            <a:off x="7143750" y="1736126"/>
            <a:ext cx="1130575" cy="4000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Pub 974</a:t>
            </a:r>
          </a:p>
        </p:txBody>
      </p:sp>
      <p:sp>
        <p:nvSpPr>
          <p:cNvPr id="3" name="Date Placeholder 2">
            <a:extLst>
              <a:ext uri="{FF2B5EF4-FFF2-40B4-BE49-F238E27FC236}">
                <a16:creationId xmlns:a16="http://schemas.microsoft.com/office/drawing/2014/main" id="{8DD2902D-17C8-41AC-862F-7D62FC9BD4A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7017404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8"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97989"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2B4AFBFC-CB49-4C53-8ECB-B14961825711}" type="slidenum">
              <a:rPr lang="en-US" altLang="en-US" smtClean="0"/>
              <a:pPr/>
              <a:t>36</a:t>
            </a:fld>
            <a:endParaRPr lang="en-US" altLang="en-US" dirty="0"/>
          </a:p>
        </p:txBody>
      </p:sp>
      <p:sp>
        <p:nvSpPr>
          <p:cNvPr id="5" name="Content Placeholder 4"/>
          <p:cNvSpPr>
            <a:spLocks noGrp="1"/>
          </p:cNvSpPr>
          <p:nvPr>
            <p:ph sz="quarter" idx="12"/>
          </p:nvPr>
        </p:nvSpPr>
        <p:spPr/>
        <p:txBody>
          <a:bodyPr>
            <a:normAutofit/>
          </a:bodyPr>
          <a:lstStyle/>
          <a:p>
            <a:r>
              <a:rPr lang="en-US" dirty="0"/>
              <a:t>When APTC has been given by the Marketplace for an individual and</a:t>
            </a:r>
          </a:p>
          <a:p>
            <a:r>
              <a:rPr lang="en-US" dirty="0"/>
              <a:t>That individual does not claim their own exemption deduction and</a:t>
            </a:r>
          </a:p>
          <a:p>
            <a:r>
              <a:rPr lang="en-US" dirty="0"/>
              <a:t>No one else claims the individual as a dependent, then</a:t>
            </a:r>
          </a:p>
          <a:p>
            <a:r>
              <a:rPr lang="en-US" dirty="0"/>
              <a:t>The person that enrolled the individual is responsible for reconciling the APTC</a:t>
            </a:r>
          </a:p>
        </p:txBody>
      </p:sp>
      <p:sp>
        <p:nvSpPr>
          <p:cNvPr id="2" name="Title 1"/>
          <p:cNvSpPr>
            <a:spLocks noGrp="1"/>
          </p:cNvSpPr>
          <p:nvPr>
            <p:ph type="title"/>
          </p:nvPr>
        </p:nvSpPr>
        <p:spPr/>
        <p:txBody>
          <a:bodyPr>
            <a:normAutofit/>
          </a:bodyPr>
          <a:lstStyle/>
          <a:p>
            <a:r>
              <a:rPr lang="en-US" dirty="0"/>
              <a:t>PTC – Unclaimed Individual (special situation)</a:t>
            </a:r>
          </a:p>
        </p:txBody>
      </p:sp>
      <p:sp>
        <p:nvSpPr>
          <p:cNvPr id="3" name="Date Placeholder 2">
            <a:extLst>
              <a:ext uri="{FF2B5EF4-FFF2-40B4-BE49-F238E27FC236}">
                <a16:creationId xmlns:a16="http://schemas.microsoft.com/office/drawing/2014/main" id="{C0214984-8780-4832-BE2B-CFD286E0A61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1729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6"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00037"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8CF40AB9-4199-450F-AEA7-E4CAC2B49878}" type="slidenum">
              <a:rPr lang="en-US" altLang="en-US" smtClean="0"/>
              <a:pPr/>
              <a:t>37</a:t>
            </a:fld>
            <a:endParaRPr lang="en-US" altLang="en-US" dirty="0"/>
          </a:p>
        </p:txBody>
      </p:sp>
      <p:sp>
        <p:nvSpPr>
          <p:cNvPr id="5" name="Content Placeholder 4"/>
          <p:cNvSpPr>
            <a:spLocks noGrp="1"/>
          </p:cNvSpPr>
          <p:nvPr>
            <p:ph sz="quarter" idx="12"/>
          </p:nvPr>
        </p:nvSpPr>
        <p:spPr/>
        <p:txBody>
          <a:bodyPr>
            <a:normAutofit/>
          </a:bodyPr>
          <a:lstStyle/>
          <a:p>
            <a:r>
              <a:rPr lang="en-US" dirty="0"/>
              <a:t>Possible situation:</a:t>
            </a:r>
          </a:p>
          <a:p>
            <a:pPr lvl="1"/>
            <a:r>
              <a:rPr lang="en-US" dirty="0"/>
              <a:t>Child lives with three different relatives during the year; each less than 6 months</a:t>
            </a:r>
          </a:p>
          <a:p>
            <a:pPr lvl="1"/>
            <a:r>
              <a:rPr lang="en-US" dirty="0"/>
              <a:t>Most of the child’s support is provided by the state (e.g. public assistance)</a:t>
            </a:r>
          </a:p>
          <a:p>
            <a:pPr lvl="1"/>
            <a:r>
              <a:rPr lang="en-US" dirty="0"/>
              <a:t>No relative can claim the child – not a qualifying child (resided together &lt;6 months) nor qualifying relative (provided &lt;½ of support)</a:t>
            </a:r>
          </a:p>
          <a:p>
            <a:pPr lvl="1">
              <a:buNone/>
            </a:pPr>
            <a:endParaRPr lang="en-US" dirty="0"/>
          </a:p>
          <a:p>
            <a:pPr lvl="1">
              <a:buNone/>
            </a:pPr>
            <a:r>
              <a:rPr lang="en-US" dirty="0"/>
              <a:t>(Continued next slide)</a:t>
            </a:r>
          </a:p>
        </p:txBody>
      </p:sp>
      <p:sp>
        <p:nvSpPr>
          <p:cNvPr id="2" name="Title 1"/>
          <p:cNvSpPr>
            <a:spLocks noGrp="1"/>
          </p:cNvSpPr>
          <p:nvPr>
            <p:ph type="title"/>
          </p:nvPr>
        </p:nvSpPr>
        <p:spPr/>
        <p:txBody>
          <a:bodyPr/>
          <a:lstStyle/>
          <a:p>
            <a:r>
              <a:rPr lang="en-US" dirty="0"/>
              <a:t>PTC – Unclaimed Individual Example</a:t>
            </a:r>
          </a:p>
        </p:txBody>
      </p:sp>
      <p:sp>
        <p:nvSpPr>
          <p:cNvPr id="3" name="Date Placeholder 2">
            <a:extLst>
              <a:ext uri="{FF2B5EF4-FFF2-40B4-BE49-F238E27FC236}">
                <a16:creationId xmlns:a16="http://schemas.microsoft.com/office/drawing/2014/main" id="{39B3D564-864C-4932-8CD5-79DFD7041D4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8333975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4"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02085"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57FD6F6D-F7E2-4589-81E9-8FA3946CC05E}" type="slidenum">
              <a:rPr lang="en-US" altLang="en-US" smtClean="0"/>
              <a:pPr/>
              <a:t>38</a:t>
            </a:fld>
            <a:endParaRPr lang="en-US" altLang="en-US" dirty="0"/>
          </a:p>
        </p:txBody>
      </p:sp>
      <p:sp>
        <p:nvSpPr>
          <p:cNvPr id="302083" name="Content Placeholder 4"/>
          <p:cNvSpPr>
            <a:spLocks noGrp="1"/>
          </p:cNvSpPr>
          <p:nvPr>
            <p:ph sz="quarter" idx="12"/>
          </p:nvPr>
        </p:nvSpPr>
        <p:spPr/>
        <p:txBody>
          <a:bodyPr>
            <a:normAutofit/>
          </a:bodyPr>
          <a:lstStyle/>
          <a:p>
            <a:r>
              <a:rPr lang="en-US" altLang="en-US" dirty="0"/>
              <a:t>Possible situation (cont.):</a:t>
            </a:r>
          </a:p>
          <a:p>
            <a:pPr lvl="1"/>
            <a:r>
              <a:rPr lang="en-US" altLang="en-US" dirty="0"/>
              <a:t>If one of the relatives enrolled the child in a Marketplace policy with APTC, they must reconcile the APTC on their return, even though they cannot claim the child</a:t>
            </a:r>
          </a:p>
          <a:p>
            <a:pPr lvl="1"/>
            <a:r>
              <a:rPr lang="en-US" altLang="en-US" dirty="0"/>
              <a:t>No PTC allowed for a nondependent</a:t>
            </a:r>
          </a:p>
        </p:txBody>
      </p:sp>
      <p:sp>
        <p:nvSpPr>
          <p:cNvPr id="2" name="Title 1"/>
          <p:cNvSpPr>
            <a:spLocks noGrp="1"/>
          </p:cNvSpPr>
          <p:nvPr>
            <p:ph type="title"/>
          </p:nvPr>
        </p:nvSpPr>
        <p:spPr/>
        <p:txBody>
          <a:bodyPr>
            <a:normAutofit/>
          </a:bodyPr>
          <a:lstStyle/>
          <a:p>
            <a:r>
              <a:rPr lang="en-US" dirty="0"/>
              <a:t>PTC – Unclaimed Individual Example cont.</a:t>
            </a:r>
          </a:p>
        </p:txBody>
      </p:sp>
      <p:sp>
        <p:nvSpPr>
          <p:cNvPr id="3" name="Date Placeholder 2">
            <a:extLst>
              <a:ext uri="{FF2B5EF4-FFF2-40B4-BE49-F238E27FC236}">
                <a16:creationId xmlns:a16="http://schemas.microsoft.com/office/drawing/2014/main" id="{139721FE-4DA6-48AB-BDE5-8F666DD115F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168598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2"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04133"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BCBC161F-EB67-40EC-8AE0-C4AED8BCFB2D}" type="slidenum">
              <a:rPr lang="en-US" altLang="en-US" smtClean="0"/>
              <a:pPr/>
              <a:t>39</a:t>
            </a:fld>
            <a:endParaRPr lang="en-US" altLang="en-US" dirty="0"/>
          </a:p>
        </p:txBody>
      </p:sp>
      <p:sp>
        <p:nvSpPr>
          <p:cNvPr id="5" name="Content Placeholder 4"/>
          <p:cNvSpPr>
            <a:spLocks noGrp="1"/>
          </p:cNvSpPr>
          <p:nvPr>
            <p:ph sz="quarter" idx="12"/>
          </p:nvPr>
        </p:nvSpPr>
        <p:spPr/>
        <p:txBody>
          <a:bodyPr>
            <a:normAutofit/>
          </a:bodyPr>
          <a:lstStyle/>
          <a:p>
            <a:r>
              <a:rPr lang="en-US" altLang="en-US" dirty="0"/>
              <a:t>Based on final tax return data</a:t>
            </a:r>
          </a:p>
          <a:p>
            <a:r>
              <a:rPr lang="en-US" altLang="en-US" dirty="0"/>
              <a:t>Final PTC may be more than the Advance PTC (APTC)</a:t>
            </a:r>
          </a:p>
          <a:p>
            <a:pPr lvl="1"/>
            <a:r>
              <a:rPr lang="en-US" altLang="en-US" dirty="0"/>
              <a:t>Claim a credit on the </a:t>
            </a:r>
            <a:r>
              <a:rPr lang="en-US" dirty="0"/>
              <a:t>Form </a:t>
            </a:r>
            <a:r>
              <a:rPr lang="en-US" altLang="en-US" dirty="0"/>
              <a:t>1040</a:t>
            </a:r>
          </a:p>
          <a:p>
            <a:r>
              <a:rPr lang="en-US" altLang="en-US" dirty="0"/>
              <a:t>Final PTC may be less than the APTC</a:t>
            </a:r>
          </a:p>
          <a:p>
            <a:pPr lvl="1"/>
            <a:r>
              <a:rPr lang="en-US" altLang="en-US" dirty="0"/>
              <a:t>Pay back the excess (may be capped)</a:t>
            </a:r>
          </a:p>
        </p:txBody>
      </p:sp>
      <p:sp>
        <p:nvSpPr>
          <p:cNvPr id="2" name="Title 1"/>
          <p:cNvSpPr>
            <a:spLocks noGrp="1"/>
          </p:cNvSpPr>
          <p:nvPr>
            <p:ph type="title"/>
          </p:nvPr>
        </p:nvSpPr>
        <p:spPr/>
        <p:txBody>
          <a:bodyPr/>
          <a:lstStyle/>
          <a:p>
            <a:r>
              <a:rPr lang="en-US" dirty="0"/>
              <a:t>Final PTC</a:t>
            </a:r>
          </a:p>
        </p:txBody>
      </p:sp>
      <p:sp>
        <p:nvSpPr>
          <p:cNvPr id="3" name="Date Placeholder 2">
            <a:extLst>
              <a:ext uri="{FF2B5EF4-FFF2-40B4-BE49-F238E27FC236}">
                <a16:creationId xmlns:a16="http://schemas.microsoft.com/office/drawing/2014/main" id="{53B40355-7DD7-4E7B-99C9-F350A94597E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534987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9A7DE7B2-8EA6-41E1-94BA-00496E25FD19}" type="slidenum">
              <a:rPr lang="en-US" altLang="en-US" smtClean="0"/>
              <a:pPr/>
              <a:t>4</a:t>
            </a:fld>
            <a:endParaRPr lang="en-US" altLang="en-US" dirty="0"/>
          </a:p>
        </p:txBody>
      </p:sp>
      <p:sp>
        <p:nvSpPr>
          <p:cNvPr id="5" name="Content Placeholder 4"/>
          <p:cNvSpPr>
            <a:spLocks noGrp="1"/>
          </p:cNvSpPr>
          <p:nvPr>
            <p:ph sz="quarter" idx="12"/>
          </p:nvPr>
        </p:nvSpPr>
        <p:spPr/>
        <p:txBody>
          <a:bodyPr>
            <a:normAutofit/>
          </a:bodyPr>
          <a:lstStyle/>
          <a:p>
            <a:r>
              <a:rPr lang="en-US" dirty="0"/>
              <a:t>Taxpayer’s still obligated to carry minimum essential coverage (MEC) through either</a:t>
            </a:r>
          </a:p>
          <a:p>
            <a:pPr lvl="1"/>
            <a:r>
              <a:rPr lang="en-US" dirty="0"/>
              <a:t>Employer</a:t>
            </a:r>
          </a:p>
          <a:p>
            <a:pPr lvl="1"/>
            <a:r>
              <a:rPr lang="en-US" dirty="0"/>
              <a:t>Government</a:t>
            </a:r>
          </a:p>
          <a:p>
            <a:pPr lvl="1"/>
            <a:r>
              <a:rPr lang="en-US" dirty="0"/>
              <a:t>Marketplace</a:t>
            </a:r>
          </a:p>
          <a:p>
            <a:pPr lvl="1"/>
            <a:r>
              <a:rPr lang="en-US" dirty="0"/>
              <a:t>Independent insurance</a:t>
            </a:r>
          </a:p>
          <a:p>
            <a:r>
              <a:rPr lang="en-US" dirty="0"/>
              <a:t>Only Marketplace qualified health plans are eligible for premium tax credits (PTC)</a:t>
            </a:r>
          </a:p>
          <a:p>
            <a:pPr lvl="1"/>
            <a:endParaRPr lang="en-US" dirty="0"/>
          </a:p>
          <a:p>
            <a:endParaRPr lang="en-US" dirty="0"/>
          </a:p>
          <a:p>
            <a:endParaRPr lang="en-US" dirty="0"/>
          </a:p>
        </p:txBody>
      </p:sp>
      <p:sp>
        <p:nvSpPr>
          <p:cNvPr id="2" name="Title 1"/>
          <p:cNvSpPr>
            <a:spLocks noGrp="1"/>
          </p:cNvSpPr>
          <p:nvPr>
            <p:ph type="title"/>
          </p:nvPr>
        </p:nvSpPr>
        <p:spPr/>
        <p:txBody>
          <a:bodyPr/>
          <a:lstStyle/>
          <a:p>
            <a:r>
              <a:rPr lang="en-US" dirty="0"/>
              <a:t>Important for 2019</a:t>
            </a:r>
          </a:p>
        </p:txBody>
      </p:sp>
      <p:sp>
        <p:nvSpPr>
          <p:cNvPr id="6" name="Date Placeholder 5">
            <a:extLst>
              <a:ext uri="{FF2B5EF4-FFF2-40B4-BE49-F238E27FC236}">
                <a16:creationId xmlns:a16="http://schemas.microsoft.com/office/drawing/2014/main" id="{B1577726-D60A-4AE8-94D6-7831C26FAE8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41770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0" name="Footer Placeholder 3"/>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06181"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10AE920E-9DA4-4E72-8A5D-98D92157725E}" type="slidenum">
              <a:rPr lang="en-US" altLang="en-US" smtClean="0"/>
              <a:pPr/>
              <a:t>40</a:t>
            </a:fld>
            <a:endParaRPr lang="en-US" altLang="en-US" dirty="0"/>
          </a:p>
        </p:txBody>
      </p:sp>
      <p:sp>
        <p:nvSpPr>
          <p:cNvPr id="306179" name="Content Placeholder 2"/>
          <p:cNvSpPr>
            <a:spLocks noGrp="1"/>
          </p:cNvSpPr>
          <p:nvPr>
            <p:ph sz="quarter" idx="12"/>
          </p:nvPr>
        </p:nvSpPr>
        <p:spPr>
          <a:xfrm>
            <a:off x="959125" y="2178325"/>
            <a:ext cx="7315200" cy="3193775"/>
          </a:xfrm>
        </p:spPr>
        <p:txBody>
          <a:bodyPr>
            <a:normAutofit/>
          </a:bodyPr>
          <a:lstStyle/>
          <a:p>
            <a:r>
              <a:rPr lang="en-US" altLang="en-US" dirty="0"/>
              <a:t>Cap on repayment is based on Household MAGI* as a % of FPL</a:t>
            </a:r>
          </a:p>
          <a:p>
            <a:pPr>
              <a:buNone/>
            </a:pPr>
            <a:endParaRPr lang="en-US" altLang="en-US" dirty="0"/>
          </a:p>
          <a:p>
            <a:endParaRPr lang="en-US" altLang="en-US" dirty="0"/>
          </a:p>
          <a:p>
            <a:endParaRPr lang="en-US" altLang="en-US" dirty="0"/>
          </a:p>
          <a:p>
            <a:r>
              <a:rPr lang="en-US" altLang="en-US" dirty="0"/>
              <a:t>Full repayment if ≥ 400% FPL</a:t>
            </a:r>
          </a:p>
          <a:p>
            <a:r>
              <a:rPr lang="en-US" altLang="en-US" dirty="0"/>
              <a:t>No rounding of percentages!</a:t>
            </a:r>
          </a:p>
          <a:p>
            <a:pPr marL="0" indent="0">
              <a:buNone/>
            </a:pPr>
            <a:r>
              <a:rPr lang="en-US" altLang="en-US" dirty="0"/>
              <a:t>*PTC definition</a:t>
            </a:r>
          </a:p>
        </p:txBody>
      </p:sp>
      <p:sp>
        <p:nvSpPr>
          <p:cNvPr id="2" name="Title 1"/>
          <p:cNvSpPr>
            <a:spLocks noGrp="1"/>
          </p:cNvSpPr>
          <p:nvPr>
            <p:ph type="title"/>
          </p:nvPr>
        </p:nvSpPr>
        <p:spPr/>
        <p:txBody>
          <a:bodyPr/>
          <a:lstStyle/>
          <a:p>
            <a:r>
              <a:rPr lang="en-US" dirty="0"/>
              <a:t>Repayment of Excess APTC</a:t>
            </a:r>
          </a:p>
        </p:txBody>
      </p:sp>
      <p:sp>
        <p:nvSpPr>
          <p:cNvPr id="9" name="Rectangle 8"/>
          <p:cNvSpPr/>
          <p:nvPr/>
        </p:nvSpPr>
        <p:spPr>
          <a:xfrm>
            <a:off x="6743700" y="1714500"/>
            <a:ext cx="1485900" cy="3429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solidFill>
                  <a:schemeClr val="bg1"/>
                </a:solidFill>
              </a:rPr>
              <a:t>Pub 4012 Tab H</a:t>
            </a:r>
          </a:p>
        </p:txBody>
      </p:sp>
      <p:graphicFrame>
        <p:nvGraphicFramePr>
          <p:cNvPr id="4" name="Table 3"/>
          <p:cNvGraphicFramePr>
            <a:graphicFrameLocks noGrp="1"/>
          </p:cNvGraphicFramePr>
          <p:nvPr>
            <p:extLst>
              <p:ext uri="{D42A27DB-BD31-4B8C-83A1-F6EECF244321}">
                <p14:modId xmlns:p14="http://schemas.microsoft.com/office/powerpoint/2010/main" val="3263824378"/>
              </p:ext>
            </p:extLst>
          </p:nvPr>
        </p:nvGraphicFramePr>
        <p:xfrm>
          <a:off x="1314451" y="2552700"/>
          <a:ext cx="5543549" cy="1390650"/>
        </p:xfrm>
        <a:graphic>
          <a:graphicData uri="http://schemas.openxmlformats.org/drawingml/2006/table">
            <a:tbl>
              <a:tblPr firstRow="1" bandRow="1">
                <a:tableStyleId>{72833802-FEF1-4C79-8D5D-14CF1EAF98D9}</a:tableStyleId>
              </a:tblPr>
              <a:tblGrid>
                <a:gridCol w="3378101">
                  <a:extLst>
                    <a:ext uri="{9D8B030D-6E8A-4147-A177-3AD203B41FA5}">
                      <a16:colId xmlns:a16="http://schemas.microsoft.com/office/drawing/2014/main" val="3674072033"/>
                    </a:ext>
                  </a:extLst>
                </a:gridCol>
                <a:gridCol w="1143357">
                  <a:extLst>
                    <a:ext uri="{9D8B030D-6E8A-4147-A177-3AD203B41FA5}">
                      <a16:colId xmlns:a16="http://schemas.microsoft.com/office/drawing/2014/main" val="1653223473"/>
                    </a:ext>
                  </a:extLst>
                </a:gridCol>
                <a:gridCol w="1022092">
                  <a:extLst>
                    <a:ext uri="{9D8B030D-6E8A-4147-A177-3AD203B41FA5}">
                      <a16:colId xmlns:a16="http://schemas.microsoft.com/office/drawing/2014/main" val="3234083080"/>
                    </a:ext>
                  </a:extLst>
                </a:gridCol>
              </a:tblGrid>
              <a:tr h="278130">
                <a:tc>
                  <a:txBody>
                    <a:bodyPr/>
                    <a:lstStyle/>
                    <a:p>
                      <a:r>
                        <a:rPr lang="en-US" sz="800" dirty="0"/>
                        <a:t>MAGI % of FPL</a:t>
                      </a:r>
                    </a:p>
                  </a:txBody>
                  <a:tcPr marL="68580" marR="68580" marT="34290" marB="34290">
                    <a:solidFill>
                      <a:srgbClr val="C84646"/>
                    </a:solidFill>
                  </a:tcPr>
                </a:tc>
                <a:tc>
                  <a:txBody>
                    <a:bodyPr/>
                    <a:lstStyle/>
                    <a:p>
                      <a:pPr algn="ctr"/>
                      <a:r>
                        <a:rPr lang="en-US" sz="800" dirty="0"/>
                        <a:t>Single</a:t>
                      </a:r>
                    </a:p>
                  </a:txBody>
                  <a:tcPr marL="68580" marR="68580" marT="34290" marB="34290">
                    <a:solidFill>
                      <a:srgbClr val="C84646"/>
                    </a:solidFill>
                  </a:tcPr>
                </a:tc>
                <a:tc>
                  <a:txBody>
                    <a:bodyPr/>
                    <a:lstStyle/>
                    <a:p>
                      <a:pPr algn="ctr"/>
                      <a:r>
                        <a:rPr lang="en-US" sz="800" dirty="0"/>
                        <a:t>All others</a:t>
                      </a:r>
                    </a:p>
                  </a:txBody>
                  <a:tcPr marL="68580" marR="68580" marT="34290" marB="34290">
                    <a:solidFill>
                      <a:srgbClr val="C84646"/>
                    </a:solidFill>
                  </a:tcPr>
                </a:tc>
                <a:extLst>
                  <a:ext uri="{0D108BD9-81ED-4DB2-BD59-A6C34878D82A}">
                    <a16:rowId xmlns:a16="http://schemas.microsoft.com/office/drawing/2014/main" val="571848604"/>
                  </a:ext>
                </a:extLst>
              </a:tr>
              <a:tr h="278130">
                <a:tc>
                  <a:txBody>
                    <a:bodyPr/>
                    <a:lstStyle/>
                    <a:p>
                      <a:r>
                        <a:rPr lang="en-US" sz="800" dirty="0"/>
                        <a:t>Less than 200%</a:t>
                      </a:r>
                    </a:p>
                  </a:txBody>
                  <a:tcPr marL="68580" marR="68580" marT="34290" marB="34290"/>
                </a:tc>
                <a:tc>
                  <a:txBody>
                    <a:bodyPr/>
                    <a:lstStyle/>
                    <a:p>
                      <a:pPr algn="ctr"/>
                      <a:r>
                        <a:rPr lang="en-US" sz="800" dirty="0"/>
                        <a:t>$300</a:t>
                      </a:r>
                    </a:p>
                  </a:txBody>
                  <a:tcPr marL="68580" marR="68580" marT="34290" marB="34290"/>
                </a:tc>
                <a:tc>
                  <a:txBody>
                    <a:bodyPr/>
                    <a:lstStyle/>
                    <a:p>
                      <a:pPr algn="ctr"/>
                      <a:r>
                        <a:rPr lang="en-US" sz="800" dirty="0"/>
                        <a:t>$600</a:t>
                      </a:r>
                    </a:p>
                  </a:txBody>
                  <a:tcPr marL="68580" marR="68580" marT="34290" marB="34290"/>
                </a:tc>
                <a:extLst>
                  <a:ext uri="{0D108BD9-81ED-4DB2-BD59-A6C34878D82A}">
                    <a16:rowId xmlns:a16="http://schemas.microsoft.com/office/drawing/2014/main" val="916533763"/>
                  </a:ext>
                </a:extLst>
              </a:tr>
              <a:tr h="278130">
                <a:tc>
                  <a:txBody>
                    <a:bodyPr/>
                    <a:lstStyle/>
                    <a:p>
                      <a:r>
                        <a:rPr lang="en-US" sz="800" dirty="0"/>
                        <a:t>At least 200%, but less than 300%</a:t>
                      </a:r>
                    </a:p>
                  </a:txBody>
                  <a:tcPr marL="68580" marR="68580" marT="34290" marB="34290"/>
                </a:tc>
                <a:tc>
                  <a:txBody>
                    <a:bodyPr/>
                    <a:lstStyle/>
                    <a:p>
                      <a:pPr algn="ctr"/>
                      <a:r>
                        <a:rPr lang="en-US" sz="800" dirty="0"/>
                        <a:t>$775</a:t>
                      </a:r>
                    </a:p>
                  </a:txBody>
                  <a:tcPr marL="68580" marR="68580" marT="34290" marB="34290"/>
                </a:tc>
                <a:tc>
                  <a:txBody>
                    <a:bodyPr/>
                    <a:lstStyle/>
                    <a:p>
                      <a:pPr algn="ctr"/>
                      <a:r>
                        <a:rPr lang="en-US" sz="800" dirty="0"/>
                        <a:t>$1,550</a:t>
                      </a:r>
                    </a:p>
                  </a:txBody>
                  <a:tcPr marL="68580" marR="68580" marT="34290" marB="34290"/>
                </a:tc>
                <a:extLst>
                  <a:ext uri="{0D108BD9-81ED-4DB2-BD59-A6C34878D82A}">
                    <a16:rowId xmlns:a16="http://schemas.microsoft.com/office/drawing/2014/main" val="2098819337"/>
                  </a:ext>
                </a:extLst>
              </a:tr>
              <a:tr h="278130">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800" dirty="0"/>
                        <a:t>At least 300%, but less than 400%</a:t>
                      </a:r>
                    </a:p>
                  </a:txBody>
                  <a:tcPr marL="68580" marR="68580" marT="34290" marB="34290"/>
                </a:tc>
                <a:tc>
                  <a:txBody>
                    <a:bodyPr/>
                    <a:lstStyle/>
                    <a:p>
                      <a:pPr algn="ctr"/>
                      <a:r>
                        <a:rPr lang="en-US" sz="800" dirty="0"/>
                        <a:t>$1,300</a:t>
                      </a:r>
                    </a:p>
                  </a:txBody>
                  <a:tcPr marL="68580" marR="68580" marT="34290" marB="34290"/>
                </a:tc>
                <a:tc>
                  <a:txBody>
                    <a:bodyPr/>
                    <a:lstStyle/>
                    <a:p>
                      <a:pPr algn="ctr"/>
                      <a:r>
                        <a:rPr lang="en-US" sz="800" dirty="0"/>
                        <a:t>$2,600</a:t>
                      </a:r>
                    </a:p>
                  </a:txBody>
                  <a:tcPr marL="68580" marR="68580" marT="34290" marB="34290"/>
                </a:tc>
                <a:extLst>
                  <a:ext uri="{0D108BD9-81ED-4DB2-BD59-A6C34878D82A}">
                    <a16:rowId xmlns:a16="http://schemas.microsoft.com/office/drawing/2014/main" val="1595834407"/>
                  </a:ext>
                </a:extLst>
              </a:tr>
              <a:tr h="278130">
                <a:tc>
                  <a:txBody>
                    <a:bodyPr/>
                    <a:lstStyle/>
                    <a:p>
                      <a:r>
                        <a:rPr lang="en-US" sz="800" dirty="0"/>
                        <a:t>400% or more</a:t>
                      </a:r>
                    </a:p>
                  </a:txBody>
                  <a:tcPr marL="68580" marR="68580" marT="34290" marB="34290"/>
                </a:tc>
                <a:tc>
                  <a:txBody>
                    <a:bodyPr/>
                    <a:lstStyle/>
                    <a:p>
                      <a:pPr algn="ctr"/>
                      <a:r>
                        <a:rPr lang="en-US" sz="800" dirty="0"/>
                        <a:t>No limit</a:t>
                      </a:r>
                    </a:p>
                  </a:txBody>
                  <a:tcPr marL="68580" marR="68580" marT="34290" marB="34290"/>
                </a:tc>
                <a:tc>
                  <a:txBody>
                    <a:bodyPr/>
                    <a:lstStyle/>
                    <a:p>
                      <a:pPr algn="ctr"/>
                      <a:r>
                        <a:rPr lang="en-US" sz="800" dirty="0"/>
                        <a:t>No limit</a:t>
                      </a:r>
                    </a:p>
                  </a:txBody>
                  <a:tcPr marL="68580" marR="68580" marT="34290" marB="34290"/>
                </a:tc>
                <a:extLst>
                  <a:ext uri="{0D108BD9-81ED-4DB2-BD59-A6C34878D82A}">
                    <a16:rowId xmlns:a16="http://schemas.microsoft.com/office/drawing/2014/main" val="214902690"/>
                  </a:ext>
                </a:extLst>
              </a:tr>
            </a:tbl>
          </a:graphicData>
        </a:graphic>
      </p:graphicFrame>
      <p:sp>
        <p:nvSpPr>
          <p:cNvPr id="3" name="Date Placeholder 2">
            <a:extLst>
              <a:ext uri="{FF2B5EF4-FFF2-40B4-BE49-F238E27FC236}">
                <a16:creationId xmlns:a16="http://schemas.microsoft.com/office/drawing/2014/main" id="{5C3A33D2-2409-4A18-AE0D-4E042811EA0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060014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57029"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2816D97D-C723-4B55-86EE-A535E2503A2F}" type="slidenum">
              <a:rPr lang="en-US" altLang="en-US" smtClean="0"/>
              <a:pPr/>
              <a:t>41</a:t>
            </a:fld>
            <a:endParaRPr lang="en-US" altLang="en-US" dirty="0"/>
          </a:p>
        </p:txBody>
      </p:sp>
      <p:sp>
        <p:nvSpPr>
          <p:cNvPr id="3" name="Content Placeholder 2"/>
          <p:cNvSpPr>
            <a:spLocks noGrp="1"/>
          </p:cNvSpPr>
          <p:nvPr>
            <p:ph sz="quarter" idx="12"/>
          </p:nvPr>
        </p:nvSpPr>
        <p:spPr>
          <a:xfrm>
            <a:off x="959125" y="2178325"/>
            <a:ext cx="7315200" cy="3250925"/>
          </a:xfrm>
        </p:spPr>
        <p:txBody>
          <a:bodyPr>
            <a:normAutofit lnSpcReduction="10000"/>
          </a:bodyPr>
          <a:lstStyle/>
          <a:p>
            <a:pPr>
              <a:lnSpc>
                <a:spcPct val="110000"/>
              </a:lnSpc>
            </a:pPr>
            <a:r>
              <a:rPr lang="en-US" altLang="en-US" b="1" dirty="0"/>
              <a:t>No cap </a:t>
            </a:r>
            <a:r>
              <a:rPr lang="en-US" altLang="en-US" dirty="0"/>
              <a:t>on repayment if not lawfully present in the US or electing to take at least one month of Health Coverage Tax Credit on Form 8885 (out of scope)</a:t>
            </a:r>
          </a:p>
          <a:p>
            <a:pPr>
              <a:lnSpc>
                <a:spcPct val="110000"/>
              </a:lnSpc>
            </a:pPr>
            <a:endParaRPr lang="en-US" altLang="en-US" dirty="0"/>
          </a:p>
          <a:p>
            <a:pPr>
              <a:lnSpc>
                <a:spcPct val="110000"/>
              </a:lnSpc>
            </a:pPr>
            <a:endParaRPr lang="en-US" altLang="en-US" dirty="0"/>
          </a:p>
          <a:p>
            <a:pPr>
              <a:lnSpc>
                <a:spcPct val="110000"/>
              </a:lnSpc>
            </a:pPr>
            <a:endParaRPr lang="en-US" altLang="en-US" sz="3150" dirty="0"/>
          </a:p>
          <a:p>
            <a:pPr>
              <a:lnSpc>
                <a:spcPct val="110000"/>
              </a:lnSpc>
            </a:pPr>
            <a:endParaRPr lang="en-US" altLang="en-US" dirty="0"/>
          </a:p>
          <a:p>
            <a:pPr>
              <a:lnSpc>
                <a:spcPct val="110000"/>
              </a:lnSpc>
              <a:buFont typeface="Wingdings" panose="05000000000000000000" pitchFamily="2" charset="2"/>
              <a:buChar char="Ø"/>
            </a:pPr>
            <a:r>
              <a:rPr lang="en-US" altLang="en-US" dirty="0"/>
              <a:t>Be sure to answer NO to this question</a:t>
            </a:r>
          </a:p>
        </p:txBody>
      </p:sp>
      <p:sp>
        <p:nvSpPr>
          <p:cNvPr id="2" name="Title 1"/>
          <p:cNvSpPr>
            <a:spLocks noGrp="1"/>
          </p:cNvSpPr>
          <p:nvPr>
            <p:ph type="title"/>
          </p:nvPr>
        </p:nvSpPr>
        <p:spPr/>
        <p:txBody>
          <a:bodyPr/>
          <a:lstStyle/>
          <a:p>
            <a:r>
              <a:rPr lang="en-US" dirty="0"/>
              <a:t>PTC Repayment</a:t>
            </a:r>
          </a:p>
        </p:txBody>
      </p:sp>
      <p:grpSp>
        <p:nvGrpSpPr>
          <p:cNvPr id="6" name="Group 5"/>
          <p:cNvGrpSpPr/>
          <p:nvPr/>
        </p:nvGrpSpPr>
        <p:grpSpPr>
          <a:xfrm>
            <a:off x="1714500" y="3143250"/>
            <a:ext cx="6115050" cy="1797796"/>
            <a:chOff x="1524000" y="2590800"/>
            <a:chExt cx="8153400" cy="2397061"/>
          </a:xfrm>
        </p:grpSpPr>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1524000" y="3581400"/>
              <a:ext cx="8153400" cy="1406461"/>
            </a:xfrm>
            <a:prstGeom prst="rect">
              <a:avLst/>
            </a:prstGeom>
            <a:ln>
              <a:solidFill>
                <a:schemeClr val="tx1"/>
              </a:solidFill>
            </a:ln>
          </p:spPr>
        </p:pic>
        <p:pic>
          <p:nvPicPr>
            <p:cNvPr id="8" name="Picture 7"/>
            <p:cNvPicPr>
              <a:picLocks noChangeAspect="1"/>
            </p:cNvPicPr>
            <p:nvPr/>
          </p:nvPicPr>
          <p:blipFill>
            <a:blip r:embed="rId5">
              <a:extLst>
                <a:ext uri="{BEBA8EAE-BF5A-486C-A8C5-ECC9F3942E4B}">
                  <a14:imgProps xmlns:a14="http://schemas.microsoft.com/office/drawing/2010/main">
                    <a14:imgLayer r:embed="rId6">
                      <a14:imgEffect>
                        <a14:sharpenSoften amount="50000"/>
                      </a14:imgEffect>
                    </a14:imgLayer>
                  </a14:imgProps>
                </a:ext>
              </a:extLst>
            </a:blip>
            <a:stretch>
              <a:fillRect/>
            </a:stretch>
          </p:blipFill>
          <p:spPr>
            <a:xfrm>
              <a:off x="1524000" y="2590800"/>
              <a:ext cx="8153400" cy="945754"/>
            </a:xfrm>
            <a:prstGeom prst="rect">
              <a:avLst/>
            </a:prstGeom>
            <a:ln>
              <a:solidFill>
                <a:schemeClr val="tx1"/>
              </a:solidFill>
            </a:ln>
          </p:spPr>
        </p:pic>
      </p:grpSp>
      <p:sp>
        <p:nvSpPr>
          <p:cNvPr id="7" name="Date Placeholder 6">
            <a:extLst>
              <a:ext uri="{FF2B5EF4-FFF2-40B4-BE49-F238E27FC236}">
                <a16:creationId xmlns:a16="http://schemas.microsoft.com/office/drawing/2014/main" id="{A79B679B-C6FF-400A-B37A-7EACF0021AA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157199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8"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08229"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9BAD78BB-2B7E-4D45-BB7E-3AAD970319FD}" type="slidenum">
              <a:rPr lang="en-US" altLang="en-US" smtClean="0"/>
              <a:pPr/>
              <a:t>42</a:t>
            </a:fld>
            <a:endParaRPr lang="en-US" altLang="en-US" dirty="0"/>
          </a:p>
        </p:txBody>
      </p:sp>
      <p:sp>
        <p:nvSpPr>
          <p:cNvPr id="5" name="Content Placeholder 4"/>
          <p:cNvSpPr>
            <a:spLocks noGrp="1"/>
          </p:cNvSpPr>
          <p:nvPr>
            <p:ph sz="quarter" idx="12"/>
          </p:nvPr>
        </p:nvSpPr>
        <p:spPr/>
        <p:txBody>
          <a:bodyPr/>
          <a:lstStyle/>
          <a:p>
            <a:r>
              <a:rPr lang="en-US" altLang="en-US" dirty="0"/>
              <a:t>If it appears the taxpayer is near a benchmark income level, consider possible ways to reduce AGI</a:t>
            </a:r>
          </a:p>
          <a:p>
            <a:pPr lvl="1"/>
            <a:r>
              <a:rPr lang="en-US" altLang="en-US" dirty="0"/>
              <a:t>Household income is 200%, 300% or 400% of FPL</a:t>
            </a:r>
          </a:p>
          <a:p>
            <a:r>
              <a:rPr lang="en-US" altLang="en-US" dirty="0"/>
              <a:t>Consider: deductible IRA (including a recharacterization of a Roth IRA contribution to a traditional IRA)</a:t>
            </a:r>
          </a:p>
        </p:txBody>
      </p:sp>
      <p:sp>
        <p:nvSpPr>
          <p:cNvPr id="2" name="Title 1"/>
          <p:cNvSpPr>
            <a:spLocks noGrp="1"/>
          </p:cNvSpPr>
          <p:nvPr>
            <p:ph type="title"/>
          </p:nvPr>
        </p:nvSpPr>
        <p:spPr/>
        <p:txBody>
          <a:bodyPr/>
          <a:lstStyle/>
          <a:p>
            <a:r>
              <a:rPr lang="en-US" altLang="en-US" dirty="0"/>
              <a:t>PTC – Watch for Cliff Hangers</a:t>
            </a:r>
          </a:p>
        </p:txBody>
      </p:sp>
      <p:sp>
        <p:nvSpPr>
          <p:cNvPr id="3" name="Date Placeholder 2">
            <a:extLst>
              <a:ext uri="{FF2B5EF4-FFF2-40B4-BE49-F238E27FC236}">
                <a16:creationId xmlns:a16="http://schemas.microsoft.com/office/drawing/2014/main" id="{350D3AA7-6492-4D86-B888-722FD14CFA6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85551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8"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08229"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9BAD78BB-2B7E-4D45-BB7E-3AAD970319FD}" type="slidenum">
              <a:rPr lang="en-US" altLang="en-US" smtClean="0"/>
              <a:pPr/>
              <a:t>43</a:t>
            </a:fld>
            <a:endParaRPr lang="en-US" altLang="en-US" dirty="0"/>
          </a:p>
        </p:txBody>
      </p:sp>
      <p:sp>
        <p:nvSpPr>
          <p:cNvPr id="5" name="Content Placeholder 4"/>
          <p:cNvSpPr>
            <a:spLocks noGrp="1"/>
          </p:cNvSpPr>
          <p:nvPr>
            <p:ph sz="quarter" idx="12"/>
          </p:nvPr>
        </p:nvSpPr>
        <p:spPr/>
        <p:txBody>
          <a:bodyPr>
            <a:normAutofit/>
          </a:bodyPr>
          <a:lstStyle/>
          <a:p>
            <a:r>
              <a:rPr lang="en-US" altLang="en-US" dirty="0"/>
              <a:t>Test to see which education benefit is better after entering all return and ACA data</a:t>
            </a:r>
          </a:p>
          <a:p>
            <a:r>
              <a:rPr lang="en-US" altLang="en-US" dirty="0"/>
              <a:t>If there is a Schedule C in the return, the self-employed health adjustment to gross income could make a substantial difference </a:t>
            </a:r>
          </a:p>
          <a:p>
            <a:pPr lvl="1">
              <a:buFont typeface="Wingdings" panose="05000000000000000000" pitchFamily="2" charset="2"/>
              <a:buChar char="Ø"/>
            </a:pPr>
            <a:r>
              <a:rPr lang="en-US" altLang="en-US" dirty="0"/>
              <a:t>If PTC is involved with Schedule C, return is out of scope</a:t>
            </a:r>
          </a:p>
          <a:p>
            <a:pPr marL="432197" lvl="1" indent="0">
              <a:buNone/>
            </a:pPr>
            <a:r>
              <a:rPr lang="en-US" altLang="en-US" dirty="0"/>
              <a:t>    Refer to paid preparer as cost can be significant</a:t>
            </a:r>
          </a:p>
        </p:txBody>
      </p:sp>
      <p:sp>
        <p:nvSpPr>
          <p:cNvPr id="2" name="Title 1"/>
          <p:cNvSpPr>
            <a:spLocks noGrp="1"/>
          </p:cNvSpPr>
          <p:nvPr>
            <p:ph type="title"/>
          </p:nvPr>
        </p:nvSpPr>
        <p:spPr/>
        <p:txBody>
          <a:bodyPr>
            <a:normAutofit/>
          </a:bodyPr>
          <a:lstStyle/>
          <a:p>
            <a:r>
              <a:rPr lang="en-US" altLang="en-US" dirty="0"/>
              <a:t>PTC – Watch for Cliff Hangers (cont.)</a:t>
            </a:r>
          </a:p>
        </p:txBody>
      </p:sp>
      <p:sp>
        <p:nvSpPr>
          <p:cNvPr id="3" name="Date Placeholder 2">
            <a:extLst>
              <a:ext uri="{FF2B5EF4-FFF2-40B4-BE49-F238E27FC236}">
                <a16:creationId xmlns:a16="http://schemas.microsoft.com/office/drawing/2014/main" id="{93D14D4E-47EA-4E06-9AC8-82F94CB86E9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13750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6"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10277"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6FB87411-A040-4B42-9520-9BA498B87C3D}" type="slidenum">
              <a:rPr lang="en-US" altLang="en-US" smtClean="0"/>
              <a:pPr/>
              <a:t>44</a:t>
            </a:fld>
            <a:endParaRPr lang="en-US" altLang="en-US" dirty="0"/>
          </a:p>
        </p:txBody>
      </p:sp>
      <p:sp>
        <p:nvSpPr>
          <p:cNvPr id="5" name="Content Placeholder 4"/>
          <p:cNvSpPr>
            <a:spLocks noGrp="1"/>
          </p:cNvSpPr>
          <p:nvPr>
            <p:ph sz="quarter" idx="12"/>
          </p:nvPr>
        </p:nvSpPr>
        <p:spPr>
          <a:xfrm>
            <a:off x="959125" y="2178325"/>
            <a:ext cx="7315200" cy="3193775"/>
          </a:xfrm>
        </p:spPr>
        <p:txBody>
          <a:bodyPr>
            <a:normAutofit/>
          </a:bodyPr>
          <a:lstStyle/>
          <a:p>
            <a:pPr>
              <a:lnSpc>
                <a:spcPct val="110000"/>
              </a:lnSpc>
            </a:pPr>
            <a:r>
              <a:rPr lang="en-US" dirty="0"/>
              <a:t>The student may elect to treat some or all of their grant as taxable income to increase an allowable education credit</a:t>
            </a:r>
          </a:p>
          <a:p>
            <a:pPr>
              <a:lnSpc>
                <a:spcPct val="110000"/>
              </a:lnSpc>
            </a:pPr>
            <a:r>
              <a:rPr lang="en-US" dirty="0"/>
              <a:t>When taxable, the grant is considered earned income for the gross income test of filing requirement</a:t>
            </a:r>
          </a:p>
          <a:p>
            <a:pPr>
              <a:lnSpc>
                <a:spcPct val="110000"/>
              </a:lnSpc>
            </a:pPr>
            <a:r>
              <a:rPr lang="en-US" dirty="0"/>
              <a:t>Once a filing requirement exists for the student, the student’s MAGI may have an ACA impact on the taxpayer’s return (e.g. parent’s return)</a:t>
            </a:r>
          </a:p>
          <a:p>
            <a:pPr>
              <a:lnSpc>
                <a:spcPct val="110000"/>
              </a:lnSpc>
              <a:buFont typeface="Wingdings" panose="05000000000000000000" pitchFamily="2" charset="2"/>
              <a:buChar char="Ø"/>
            </a:pPr>
            <a:r>
              <a:rPr lang="en-US" dirty="0"/>
              <a:t>Use Bogart Education calculator to optimize education credit considering ACA implication</a:t>
            </a:r>
          </a:p>
        </p:txBody>
      </p:sp>
      <p:sp>
        <p:nvSpPr>
          <p:cNvPr id="2" name="Title 1"/>
          <p:cNvSpPr>
            <a:spLocks noGrp="1"/>
          </p:cNvSpPr>
          <p:nvPr>
            <p:ph type="title"/>
          </p:nvPr>
        </p:nvSpPr>
        <p:spPr/>
        <p:txBody>
          <a:bodyPr>
            <a:normAutofit/>
          </a:bodyPr>
          <a:lstStyle/>
          <a:p>
            <a:r>
              <a:rPr lang="en-US" altLang="en-US" dirty="0"/>
              <a:t>PTC – Scholarships / Grants</a:t>
            </a:r>
          </a:p>
        </p:txBody>
      </p:sp>
      <p:sp>
        <p:nvSpPr>
          <p:cNvPr id="3" name="Date Placeholder 2">
            <a:extLst>
              <a:ext uri="{FF2B5EF4-FFF2-40B4-BE49-F238E27FC236}">
                <a16:creationId xmlns:a16="http://schemas.microsoft.com/office/drawing/2014/main" id="{CA821165-A57A-46DA-83E0-E641EF2E950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5545312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4" name="Footer Placeholder 2"/>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12325"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DC8535FD-2FFE-4CA6-887E-5CA0309FEAE0}" type="slidenum">
              <a:rPr lang="en-US" altLang="en-US" smtClean="0"/>
              <a:pPr/>
              <a:t>45</a:t>
            </a:fld>
            <a:endParaRPr lang="en-US" altLang="en-US" dirty="0"/>
          </a:p>
        </p:txBody>
      </p:sp>
      <p:sp>
        <p:nvSpPr>
          <p:cNvPr id="5" name="Content Placeholder 4"/>
          <p:cNvSpPr>
            <a:spLocks noGrp="1"/>
          </p:cNvSpPr>
          <p:nvPr>
            <p:ph sz="quarter" idx="12"/>
          </p:nvPr>
        </p:nvSpPr>
        <p:spPr/>
        <p:txBody>
          <a:bodyPr>
            <a:normAutofit/>
          </a:bodyPr>
          <a:lstStyle/>
          <a:p>
            <a:r>
              <a:rPr lang="en-US" dirty="0"/>
              <a:t>Consider MFS status when it appears MFJ taxpayers are having to repay a lot of APTC (e.g. at 450% of FPL)</a:t>
            </a:r>
          </a:p>
          <a:p>
            <a:pPr lvl="1"/>
            <a:r>
              <a:rPr lang="en-US" dirty="0"/>
              <a:t>They are no longer eligible for PTC</a:t>
            </a:r>
          </a:p>
          <a:p>
            <a:pPr lvl="1"/>
            <a:r>
              <a:rPr lang="en-US" dirty="0"/>
              <a:t>BUT the repayment cap may apply if one or both at &lt;400% FPL!</a:t>
            </a:r>
          </a:p>
          <a:p>
            <a:r>
              <a:rPr lang="en-US" dirty="0"/>
              <a:t>MFS status may help in the year of marriage instead of the alternative calculation – </a:t>
            </a:r>
            <a:r>
              <a:rPr lang="en-US" b="1" dirty="0"/>
              <a:t>out of scope</a:t>
            </a:r>
          </a:p>
          <a:p>
            <a:r>
              <a:rPr lang="en-US" dirty="0"/>
              <a:t>Refer to Form 8962 instructions</a:t>
            </a:r>
          </a:p>
        </p:txBody>
      </p:sp>
      <p:sp>
        <p:nvSpPr>
          <p:cNvPr id="2" name="Title 1"/>
          <p:cNvSpPr>
            <a:spLocks noGrp="1"/>
          </p:cNvSpPr>
          <p:nvPr>
            <p:ph type="title"/>
          </p:nvPr>
        </p:nvSpPr>
        <p:spPr/>
        <p:txBody>
          <a:bodyPr/>
          <a:lstStyle/>
          <a:p>
            <a:r>
              <a:rPr lang="en-US" dirty="0"/>
              <a:t>PTC – MFJ to MFS?</a:t>
            </a:r>
          </a:p>
        </p:txBody>
      </p:sp>
      <p:sp>
        <p:nvSpPr>
          <p:cNvPr id="3" name="Date Placeholder 2">
            <a:extLst>
              <a:ext uri="{FF2B5EF4-FFF2-40B4-BE49-F238E27FC236}">
                <a16:creationId xmlns:a16="http://schemas.microsoft.com/office/drawing/2014/main" id="{361D1D2E-AA7D-4A4D-AB78-9170A408BA6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8325821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2" name="Footer Placeholder 3"/>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14373"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9C116001-D4DC-4B89-8247-993FBE09325E}" type="slidenum">
              <a:rPr lang="en-US" altLang="en-US" smtClean="0"/>
              <a:pPr/>
              <a:t>46</a:t>
            </a:fld>
            <a:endParaRPr lang="en-US" altLang="en-US" dirty="0"/>
          </a:p>
        </p:txBody>
      </p:sp>
      <p:sp>
        <p:nvSpPr>
          <p:cNvPr id="3" name="Content Placeholder 2"/>
          <p:cNvSpPr>
            <a:spLocks noGrp="1"/>
          </p:cNvSpPr>
          <p:nvPr>
            <p:ph sz="quarter" idx="12"/>
          </p:nvPr>
        </p:nvSpPr>
        <p:spPr/>
        <p:txBody>
          <a:bodyPr vert="horz" lIns="68580" tIns="34290" rIns="68580" bIns="34290" rtlCol="0" anchor="t">
            <a:normAutofit/>
          </a:bodyPr>
          <a:lstStyle/>
          <a:p>
            <a:pPr marL="255746" indent="-255746"/>
            <a:r>
              <a:rPr lang="en-US" altLang="en-US" dirty="0"/>
              <a:t>Itemized deduction for medical insurance in 2019 is</a:t>
            </a:r>
            <a:endParaRPr lang="en-US" dirty="0"/>
          </a:p>
          <a:p>
            <a:pPr lvl="1" indent="-253365"/>
            <a:r>
              <a:rPr lang="en-US" altLang="en-US" dirty="0"/>
              <a:t>Decreased for any additional PTC that is claimed on the 2019 return</a:t>
            </a:r>
            <a:endParaRPr lang="en-US" altLang="en-US" dirty="0">
              <a:cs typeface="Calibri"/>
            </a:endParaRPr>
          </a:p>
          <a:p>
            <a:pPr lvl="1" indent="-253365"/>
            <a:r>
              <a:rPr lang="en-US" altLang="en-US" dirty="0"/>
              <a:t>Increased for any excess APTC that must be paid back with the 2019 return</a:t>
            </a:r>
          </a:p>
        </p:txBody>
      </p:sp>
      <p:sp>
        <p:nvSpPr>
          <p:cNvPr id="2" name="Title 1"/>
          <p:cNvSpPr>
            <a:spLocks noGrp="1"/>
          </p:cNvSpPr>
          <p:nvPr>
            <p:ph type="title"/>
          </p:nvPr>
        </p:nvSpPr>
        <p:spPr/>
        <p:txBody>
          <a:bodyPr>
            <a:normAutofit/>
          </a:bodyPr>
          <a:lstStyle/>
          <a:p>
            <a:r>
              <a:rPr lang="en-US" dirty="0"/>
              <a:t>PTC and Medical Itemized Deduction</a:t>
            </a:r>
          </a:p>
        </p:txBody>
      </p:sp>
      <p:sp>
        <p:nvSpPr>
          <p:cNvPr id="4" name="Date Placeholder 3">
            <a:extLst>
              <a:ext uri="{FF2B5EF4-FFF2-40B4-BE49-F238E27FC236}">
                <a16:creationId xmlns:a16="http://schemas.microsoft.com/office/drawing/2014/main" id="{CC158167-29CA-4AA3-AA2F-62C559436A6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806231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2" name="Footer Placeholder 3"/>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14373"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9C116001-D4DC-4B89-8247-993FBE09325E}" type="slidenum">
              <a:rPr lang="en-US" altLang="en-US" smtClean="0"/>
              <a:pPr/>
              <a:t>47</a:t>
            </a:fld>
            <a:endParaRPr lang="en-US" altLang="en-US" dirty="0"/>
          </a:p>
        </p:txBody>
      </p:sp>
      <p:sp>
        <p:nvSpPr>
          <p:cNvPr id="3" name="Content Placeholder 2"/>
          <p:cNvSpPr>
            <a:spLocks noGrp="1"/>
          </p:cNvSpPr>
          <p:nvPr>
            <p:ph sz="quarter" idx="12"/>
          </p:nvPr>
        </p:nvSpPr>
        <p:spPr/>
        <p:txBody>
          <a:bodyPr>
            <a:normAutofit/>
          </a:bodyPr>
          <a:lstStyle/>
          <a:p>
            <a:r>
              <a:rPr lang="en-US" altLang="en-US" dirty="0"/>
              <a:t>For a return with PTC and itemizing medical deductions, go to Schedule A  </a:t>
            </a:r>
          </a:p>
          <a:p>
            <a:r>
              <a:rPr lang="en-US" altLang="en-US" dirty="0"/>
              <a:t>Make an “other medical” entry</a:t>
            </a:r>
          </a:p>
          <a:p>
            <a:pPr lvl="1"/>
            <a:r>
              <a:rPr lang="en-US" altLang="en-US" dirty="0"/>
              <a:t>Positive amount for excess PTC that is being repaid on the return (increases the current deduction)</a:t>
            </a:r>
          </a:p>
          <a:p>
            <a:pPr lvl="1"/>
            <a:r>
              <a:rPr lang="en-US" altLang="en-US" dirty="0"/>
              <a:t>Negative amount for additional PTC on the return (reduces the current deduction)</a:t>
            </a:r>
          </a:p>
          <a:p>
            <a:pPr>
              <a:buFont typeface="Wingdings" panose="05000000000000000000" pitchFamily="2" charset="2"/>
              <a:buChar char="Ø"/>
            </a:pPr>
            <a:r>
              <a:rPr lang="en-US" altLang="en-US" dirty="0"/>
              <a:t>Make a note on the intake form for taxpayer and reviewer</a:t>
            </a:r>
          </a:p>
        </p:txBody>
      </p:sp>
      <p:sp>
        <p:nvSpPr>
          <p:cNvPr id="2" name="Title 1"/>
          <p:cNvSpPr>
            <a:spLocks noGrp="1"/>
          </p:cNvSpPr>
          <p:nvPr>
            <p:ph type="title"/>
          </p:nvPr>
        </p:nvSpPr>
        <p:spPr/>
        <p:txBody>
          <a:bodyPr>
            <a:normAutofit/>
          </a:bodyPr>
          <a:lstStyle/>
          <a:p>
            <a:r>
              <a:rPr lang="en-US" dirty="0"/>
              <a:t>PTC and Medical Itemized Deduction</a:t>
            </a:r>
          </a:p>
        </p:txBody>
      </p:sp>
      <p:sp>
        <p:nvSpPr>
          <p:cNvPr id="4" name="Date Placeholder 3">
            <a:extLst>
              <a:ext uri="{FF2B5EF4-FFF2-40B4-BE49-F238E27FC236}">
                <a16:creationId xmlns:a16="http://schemas.microsoft.com/office/drawing/2014/main" id="{26A482C0-21F8-465A-9C83-CD817BEE3DF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657910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24613"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4B4AC41A-99A0-41EA-8F98-ACA29ECC1186}" type="slidenum">
              <a:rPr lang="en-US" altLang="en-US" smtClean="0"/>
              <a:pPr/>
              <a:t>48</a:t>
            </a:fld>
            <a:endParaRPr lang="en-US" altLang="en-US" dirty="0"/>
          </a:p>
        </p:txBody>
      </p:sp>
      <p:sp>
        <p:nvSpPr>
          <p:cNvPr id="3" name="Content Placeholder 2"/>
          <p:cNvSpPr>
            <a:spLocks noGrp="1"/>
          </p:cNvSpPr>
          <p:nvPr>
            <p:ph sz="quarter" idx="12"/>
          </p:nvPr>
        </p:nvSpPr>
        <p:spPr/>
        <p:txBody>
          <a:bodyPr>
            <a:normAutofit/>
          </a:bodyPr>
          <a:lstStyle/>
          <a:p>
            <a:r>
              <a:rPr lang="en-US" dirty="0"/>
              <a:t>Roger's APTC is $2,400. He is single with no dependents, and lives in Mississippi. His household income is over 400% of the FPL for a family size of one. How much of his APTC will he have to repay with his tax return?</a:t>
            </a:r>
          </a:p>
          <a:p>
            <a:pPr lvl="1">
              <a:buNone/>
            </a:pPr>
            <a:r>
              <a:rPr lang="en-US" dirty="0"/>
              <a:t>A $0 </a:t>
            </a:r>
          </a:p>
          <a:p>
            <a:pPr lvl="1">
              <a:buNone/>
            </a:pPr>
            <a:r>
              <a:rPr lang="en-US" dirty="0"/>
              <a:t>B $1,000 </a:t>
            </a:r>
          </a:p>
          <a:p>
            <a:pPr lvl="1">
              <a:buNone/>
            </a:pPr>
            <a:r>
              <a:rPr lang="en-US" dirty="0"/>
              <a:t>C $1,400 </a:t>
            </a:r>
          </a:p>
          <a:p>
            <a:pPr lvl="1">
              <a:buNone/>
            </a:pPr>
            <a:r>
              <a:rPr lang="en-US" dirty="0"/>
              <a:t>D $2,400</a:t>
            </a:r>
          </a:p>
        </p:txBody>
      </p:sp>
      <p:sp>
        <p:nvSpPr>
          <p:cNvPr id="2" name="Title 1"/>
          <p:cNvSpPr>
            <a:spLocks noGrp="1"/>
          </p:cNvSpPr>
          <p:nvPr>
            <p:ph type="title"/>
          </p:nvPr>
        </p:nvSpPr>
        <p:spPr/>
        <p:txBody>
          <a:bodyPr/>
          <a:lstStyle/>
          <a:p>
            <a:r>
              <a:rPr lang="en-US" dirty="0"/>
              <a:t>PTC Quiz 1</a:t>
            </a:r>
          </a:p>
        </p:txBody>
      </p:sp>
      <p:sp>
        <p:nvSpPr>
          <p:cNvPr id="5" name="Date Placeholder 4">
            <a:extLst>
              <a:ext uri="{FF2B5EF4-FFF2-40B4-BE49-F238E27FC236}">
                <a16:creationId xmlns:a16="http://schemas.microsoft.com/office/drawing/2014/main" id="{B51B91A4-B74C-4B66-B36C-49C99A83D91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824759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9A7DE7B2-8EA6-41E1-94BA-00496E25FD19}" type="slidenum">
              <a:rPr lang="en-US" altLang="en-US" smtClean="0"/>
              <a:pPr>
                <a:defRPr/>
              </a:pPr>
              <a:t>49</a:t>
            </a:fld>
            <a:endParaRPr lang="en-US" altLang="en-US" dirty="0"/>
          </a:p>
        </p:txBody>
      </p:sp>
      <p:sp>
        <p:nvSpPr>
          <p:cNvPr id="4" name="Content Placeholder 3"/>
          <p:cNvSpPr>
            <a:spLocks noGrp="1"/>
          </p:cNvSpPr>
          <p:nvPr>
            <p:ph sz="quarter" idx="12"/>
          </p:nvPr>
        </p:nvSpPr>
        <p:spPr/>
        <p:txBody>
          <a:bodyPr/>
          <a:lstStyle/>
          <a:p>
            <a:pPr>
              <a:buNone/>
            </a:pPr>
            <a:r>
              <a:rPr lang="en-US" dirty="0">
                <a:solidFill>
                  <a:srgbClr val="000000"/>
                </a:solidFill>
              </a:rPr>
              <a:t>Answer: D </a:t>
            </a:r>
          </a:p>
          <a:p>
            <a:pPr>
              <a:buNone/>
            </a:pPr>
            <a:r>
              <a:rPr lang="en-US" dirty="0">
                <a:solidFill>
                  <a:srgbClr val="000000"/>
                </a:solidFill>
              </a:rPr>
              <a:t>   Because Roger's household income is over the 400% FPL, his additional tax liability is not capped by the additional tax limitation table</a:t>
            </a:r>
          </a:p>
          <a:p>
            <a:endParaRPr lang="en-US" dirty="0"/>
          </a:p>
        </p:txBody>
      </p:sp>
      <p:sp>
        <p:nvSpPr>
          <p:cNvPr id="5" name="Title 4"/>
          <p:cNvSpPr>
            <a:spLocks noGrp="1"/>
          </p:cNvSpPr>
          <p:nvPr>
            <p:ph type="title"/>
          </p:nvPr>
        </p:nvSpPr>
        <p:spPr/>
        <p:txBody>
          <a:bodyPr/>
          <a:lstStyle/>
          <a:p>
            <a:r>
              <a:rPr lang="en-US" dirty="0"/>
              <a:t>PTC Quiz 1</a:t>
            </a:r>
          </a:p>
        </p:txBody>
      </p:sp>
      <p:sp>
        <p:nvSpPr>
          <p:cNvPr id="6" name="Date Placeholder 5">
            <a:extLst>
              <a:ext uri="{FF2B5EF4-FFF2-40B4-BE49-F238E27FC236}">
                <a16:creationId xmlns:a16="http://schemas.microsoft.com/office/drawing/2014/main" id="{6762250D-EA00-40F6-8494-B93BDE522E7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0928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1989"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61B9B67E-D2D2-4E03-A9C9-032A771F8709}" type="slidenum">
              <a:rPr lang="en-US" altLang="en-US" smtClean="0"/>
              <a:pPr/>
              <a:t>5</a:t>
            </a:fld>
            <a:endParaRPr lang="en-US" altLang="en-US" dirty="0"/>
          </a:p>
        </p:txBody>
      </p:sp>
      <p:sp>
        <p:nvSpPr>
          <p:cNvPr id="3" name="Content Placeholder 2"/>
          <p:cNvSpPr>
            <a:spLocks noGrp="1"/>
          </p:cNvSpPr>
          <p:nvPr>
            <p:ph sz="quarter" idx="12"/>
          </p:nvPr>
        </p:nvSpPr>
        <p:spPr/>
        <p:txBody>
          <a:bodyPr/>
          <a:lstStyle/>
          <a:p>
            <a:r>
              <a:rPr lang="en-US" altLang="en-US" dirty="0"/>
              <a:t>Can be purchased directly from insurance company</a:t>
            </a:r>
          </a:p>
          <a:p>
            <a:r>
              <a:rPr lang="en-US" altLang="en-US" dirty="0"/>
              <a:t>Marketplace policies are purchased through the “Marketplace” or state “exchange”</a:t>
            </a:r>
          </a:p>
          <a:p>
            <a:r>
              <a:rPr lang="en-US" altLang="en-US" dirty="0"/>
              <a:t>Not all Marketplace policy are qualified health plans</a:t>
            </a:r>
          </a:p>
          <a:p>
            <a:pPr lvl="1"/>
            <a:r>
              <a:rPr lang="en-US" altLang="en-US" dirty="0"/>
              <a:t>Catastrophic coverage is not eligible for PTC</a:t>
            </a:r>
          </a:p>
        </p:txBody>
      </p:sp>
      <p:sp>
        <p:nvSpPr>
          <p:cNvPr id="2" name="Title 1"/>
          <p:cNvSpPr>
            <a:spLocks noGrp="1"/>
          </p:cNvSpPr>
          <p:nvPr>
            <p:ph type="title"/>
          </p:nvPr>
        </p:nvSpPr>
        <p:spPr/>
        <p:txBody>
          <a:bodyPr/>
          <a:lstStyle/>
          <a:p>
            <a:r>
              <a:rPr lang="en-US" dirty="0"/>
              <a:t>Individual Health Coverage</a:t>
            </a:r>
          </a:p>
        </p:txBody>
      </p:sp>
      <p:sp>
        <p:nvSpPr>
          <p:cNvPr id="5" name="Date Placeholder 4">
            <a:extLst>
              <a:ext uri="{FF2B5EF4-FFF2-40B4-BE49-F238E27FC236}">
                <a16:creationId xmlns:a16="http://schemas.microsoft.com/office/drawing/2014/main" id="{3203EABC-751F-4425-B0ED-3814A22D6A0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962393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26661"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7B1696A6-DF21-4371-A096-E55359E3763C}" type="slidenum">
              <a:rPr lang="en-US" altLang="en-US" smtClean="0"/>
              <a:pPr/>
              <a:t>50</a:t>
            </a:fld>
            <a:endParaRPr lang="en-US" altLang="en-US" dirty="0"/>
          </a:p>
        </p:txBody>
      </p:sp>
      <p:sp>
        <p:nvSpPr>
          <p:cNvPr id="3" name="Content Placeholder 2"/>
          <p:cNvSpPr>
            <a:spLocks noGrp="1"/>
          </p:cNvSpPr>
          <p:nvPr>
            <p:ph sz="quarter" idx="12"/>
          </p:nvPr>
        </p:nvSpPr>
        <p:spPr/>
        <p:txBody>
          <a:bodyPr/>
          <a:lstStyle/>
          <a:p>
            <a:r>
              <a:rPr lang="en-US" altLang="en-US" dirty="0"/>
              <a:t>Judy is single with no dependents</a:t>
            </a:r>
          </a:p>
          <a:p>
            <a:pPr lvl="1"/>
            <a:r>
              <a:rPr lang="en-US" altLang="en-US" dirty="0"/>
              <a:t>In December 2018, Judy enrolled through the Marketplace in a qualified health plan for 2019</a:t>
            </a:r>
          </a:p>
          <a:p>
            <a:pPr lvl="1"/>
            <a:r>
              <a:rPr lang="en-US" altLang="en-US" dirty="0"/>
              <a:t>On July 14, 2019, Judy enlisted in the Army and was immediately eligible for government sponsored minimum essential coverage</a:t>
            </a:r>
          </a:p>
          <a:p>
            <a:pPr lvl="1"/>
            <a:r>
              <a:rPr lang="en-US" altLang="en-US" dirty="0"/>
              <a:t>For what period is Judy able to claim a premium tax credit (if she meets all of the eligibility criteria)?</a:t>
            </a:r>
          </a:p>
          <a:p>
            <a:endParaRPr lang="en-US" altLang="en-US" dirty="0"/>
          </a:p>
          <a:p>
            <a:endParaRPr lang="en-US" altLang="en-US" dirty="0"/>
          </a:p>
          <a:p>
            <a:endParaRPr lang="en-US" altLang="en-US" dirty="0"/>
          </a:p>
          <a:p>
            <a:endParaRPr lang="en-US" altLang="en-US" dirty="0"/>
          </a:p>
        </p:txBody>
      </p:sp>
      <p:sp>
        <p:nvSpPr>
          <p:cNvPr id="2" name="Title 1"/>
          <p:cNvSpPr>
            <a:spLocks noGrp="1"/>
          </p:cNvSpPr>
          <p:nvPr>
            <p:ph type="title"/>
          </p:nvPr>
        </p:nvSpPr>
        <p:spPr/>
        <p:txBody>
          <a:bodyPr/>
          <a:lstStyle/>
          <a:p>
            <a:r>
              <a:rPr lang="en-US" dirty="0"/>
              <a:t>PTC Quiz 2</a:t>
            </a:r>
          </a:p>
        </p:txBody>
      </p:sp>
      <p:sp>
        <p:nvSpPr>
          <p:cNvPr id="4" name="Date Placeholder 3">
            <a:extLst>
              <a:ext uri="{FF2B5EF4-FFF2-40B4-BE49-F238E27FC236}">
                <a16:creationId xmlns:a16="http://schemas.microsoft.com/office/drawing/2014/main" id="{0AD742B7-585F-43D4-AF67-6038F2D40E3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74428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10" name="Footer Placeholder 3"/>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28709" name="Slide Number Placeholder 5"/>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6E604E45-485F-49F2-8FCA-B9051F24EBAE}" type="slidenum">
              <a:rPr lang="en-US" altLang="en-US" smtClean="0"/>
              <a:pPr/>
              <a:t>51</a:t>
            </a:fld>
            <a:endParaRPr lang="en-US" altLang="en-US" dirty="0"/>
          </a:p>
        </p:txBody>
      </p:sp>
      <p:sp>
        <p:nvSpPr>
          <p:cNvPr id="3" name="Content Placeholder 2"/>
          <p:cNvSpPr>
            <a:spLocks noGrp="1"/>
          </p:cNvSpPr>
          <p:nvPr>
            <p:ph sz="quarter" idx="12"/>
          </p:nvPr>
        </p:nvSpPr>
        <p:spPr/>
        <p:txBody>
          <a:bodyPr>
            <a:normAutofit/>
          </a:bodyPr>
          <a:lstStyle/>
          <a:p>
            <a:pPr>
              <a:lnSpc>
                <a:spcPct val="110000"/>
              </a:lnSpc>
              <a:buNone/>
            </a:pPr>
            <a:r>
              <a:rPr lang="en-US" dirty="0"/>
              <a:t>A - The entire year </a:t>
            </a:r>
          </a:p>
          <a:p>
            <a:pPr>
              <a:lnSpc>
                <a:spcPct val="110000"/>
              </a:lnSpc>
              <a:buNone/>
            </a:pPr>
            <a:r>
              <a:rPr lang="en-US" dirty="0"/>
              <a:t>B - January through June </a:t>
            </a:r>
          </a:p>
          <a:p>
            <a:pPr>
              <a:lnSpc>
                <a:spcPct val="110000"/>
              </a:lnSpc>
              <a:buNone/>
            </a:pPr>
            <a:r>
              <a:rPr lang="en-US" dirty="0"/>
              <a:t>C - January through July</a:t>
            </a:r>
          </a:p>
          <a:p>
            <a:pPr>
              <a:lnSpc>
                <a:spcPct val="110000"/>
              </a:lnSpc>
              <a:buNone/>
            </a:pPr>
            <a:r>
              <a:rPr lang="en-US" dirty="0"/>
              <a:t>D - Judy is not eligible for the premium tax credit</a:t>
            </a:r>
          </a:p>
          <a:p>
            <a:pPr marL="0" indent="0">
              <a:lnSpc>
                <a:spcPct val="110000"/>
              </a:lnSpc>
              <a:buNone/>
            </a:pPr>
            <a:r>
              <a:rPr lang="en-US" dirty="0">
                <a:solidFill>
                  <a:srgbClr val="000000"/>
                </a:solidFill>
              </a:rPr>
              <a:t>Judy is eligible for PTC for July assuming she paid her premium for July (and did not get a full premium refund) because her government-sponsored coverage was not in effect on July 1</a:t>
            </a:r>
          </a:p>
        </p:txBody>
      </p:sp>
      <p:sp>
        <p:nvSpPr>
          <p:cNvPr id="2" name="Title 1"/>
          <p:cNvSpPr>
            <a:spLocks noGrp="1"/>
          </p:cNvSpPr>
          <p:nvPr>
            <p:ph type="title"/>
          </p:nvPr>
        </p:nvSpPr>
        <p:spPr/>
        <p:txBody>
          <a:bodyPr/>
          <a:lstStyle/>
          <a:p>
            <a:r>
              <a:rPr lang="en-US" dirty="0"/>
              <a:t>PTC  Quiz 2 (cont.)</a:t>
            </a:r>
          </a:p>
        </p:txBody>
      </p:sp>
      <p:sp>
        <p:nvSpPr>
          <p:cNvPr id="5" name="Rectangle 4"/>
          <p:cNvSpPr/>
          <p:nvPr/>
        </p:nvSpPr>
        <p:spPr>
          <a:xfrm>
            <a:off x="957796" y="3175451"/>
            <a:ext cx="2875360" cy="327422"/>
          </a:xfrm>
          <a:prstGeom prst="rect">
            <a:avLst/>
          </a:prstGeom>
          <a:solidFill>
            <a:schemeClr val="accent2">
              <a:lumMod val="20000"/>
              <a:lumOff val="80000"/>
              <a:alpha val="17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endParaRPr lang="en-US" altLang="en-US" sz="1350" dirty="0">
              <a:solidFill>
                <a:srgbClr val="FFFFFF"/>
              </a:solidFill>
            </a:endParaRPr>
          </a:p>
        </p:txBody>
      </p:sp>
      <p:sp>
        <p:nvSpPr>
          <p:cNvPr id="4" name="Date Placeholder 3">
            <a:extLst>
              <a:ext uri="{FF2B5EF4-FFF2-40B4-BE49-F238E27FC236}">
                <a16:creationId xmlns:a16="http://schemas.microsoft.com/office/drawing/2014/main" id="{549B585A-024D-4E5F-B8BC-B1A6589B428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7355172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30757"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9CFE4F4A-5865-48B9-8E53-96CEA8F32673}" type="slidenum">
              <a:rPr lang="en-US" altLang="en-US" smtClean="0"/>
              <a:pPr/>
              <a:t>52</a:t>
            </a:fld>
            <a:endParaRPr lang="en-US" altLang="en-US" dirty="0"/>
          </a:p>
        </p:txBody>
      </p:sp>
      <p:sp>
        <p:nvSpPr>
          <p:cNvPr id="3" name="Content Placeholder 2"/>
          <p:cNvSpPr>
            <a:spLocks noGrp="1"/>
          </p:cNvSpPr>
          <p:nvPr>
            <p:ph sz="quarter" idx="12"/>
          </p:nvPr>
        </p:nvSpPr>
        <p:spPr/>
        <p:txBody>
          <a:bodyPr>
            <a:normAutofit/>
          </a:bodyPr>
          <a:lstStyle/>
          <a:p>
            <a:r>
              <a:rPr lang="en-US" altLang="en-US" dirty="0"/>
              <a:t>Piper’s income is 300% of the FPL for her family size. For this tax year, she purchased health insurance through her employer. Is she eligible to take the premium tax credit for herself?</a:t>
            </a:r>
          </a:p>
          <a:p>
            <a:pPr marL="254794" indent="0">
              <a:buNone/>
            </a:pPr>
            <a:r>
              <a:rPr lang="en-US" altLang="en-US" dirty="0">
                <a:solidFill>
                  <a:srgbClr val="0000FF"/>
                </a:solidFill>
              </a:rPr>
              <a:t>No – the coverage must have been purchased through the Marketplace to claim PTC</a:t>
            </a:r>
          </a:p>
          <a:p>
            <a:pPr lvl="1">
              <a:buNone/>
            </a:pPr>
            <a:endParaRPr lang="en-US" altLang="en-US" dirty="0">
              <a:solidFill>
                <a:srgbClr val="0000FF"/>
              </a:solidFill>
            </a:endParaRPr>
          </a:p>
          <a:p>
            <a:endParaRPr lang="en-US" altLang="en-US" dirty="0"/>
          </a:p>
        </p:txBody>
      </p:sp>
      <p:sp>
        <p:nvSpPr>
          <p:cNvPr id="2" name="Title 1"/>
          <p:cNvSpPr>
            <a:spLocks noGrp="1"/>
          </p:cNvSpPr>
          <p:nvPr>
            <p:ph type="title"/>
          </p:nvPr>
        </p:nvSpPr>
        <p:spPr/>
        <p:txBody>
          <a:bodyPr/>
          <a:lstStyle/>
          <a:p>
            <a:r>
              <a:rPr lang="en-US" dirty="0"/>
              <a:t>PTC Quiz 3</a:t>
            </a:r>
          </a:p>
        </p:txBody>
      </p:sp>
      <p:sp>
        <p:nvSpPr>
          <p:cNvPr id="4" name="Date Placeholder 3">
            <a:extLst>
              <a:ext uri="{FF2B5EF4-FFF2-40B4-BE49-F238E27FC236}">
                <a16:creationId xmlns:a16="http://schemas.microsoft.com/office/drawing/2014/main" id="{9021990D-909F-48AB-8503-8BC94167DDE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9121876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32805"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161AC3E0-FFE5-4536-9658-489B3FC3BD9D}" type="slidenum">
              <a:rPr lang="en-US" altLang="en-US" smtClean="0"/>
              <a:pPr/>
              <a:t>53</a:t>
            </a:fld>
            <a:endParaRPr lang="en-US" altLang="en-US" dirty="0"/>
          </a:p>
        </p:txBody>
      </p:sp>
      <p:sp>
        <p:nvSpPr>
          <p:cNvPr id="3" name="Content Placeholder 2"/>
          <p:cNvSpPr>
            <a:spLocks noGrp="1"/>
          </p:cNvSpPr>
          <p:nvPr>
            <p:ph sz="quarter" idx="12"/>
          </p:nvPr>
        </p:nvSpPr>
        <p:spPr>
          <a:xfrm>
            <a:off x="959125" y="2178325"/>
            <a:ext cx="7315200" cy="3308075"/>
          </a:xfrm>
        </p:spPr>
        <p:txBody>
          <a:bodyPr>
            <a:normAutofit/>
          </a:bodyPr>
          <a:lstStyle/>
          <a:p>
            <a:r>
              <a:rPr lang="en-US" altLang="en-US" dirty="0"/>
              <a:t>Patrick is single and has no dependents</a:t>
            </a:r>
          </a:p>
          <a:p>
            <a:pPr lvl="1"/>
            <a:r>
              <a:rPr lang="en-US" altLang="en-US" dirty="0"/>
              <a:t>In November 2018, Patrick estimated his 2019 household income to be $27,825 and he enrolled in a Marketplace qualified health plan</a:t>
            </a:r>
          </a:p>
          <a:p>
            <a:pPr lvl="1"/>
            <a:r>
              <a:rPr lang="en-US" altLang="en-US" dirty="0"/>
              <a:t>The Marketplace determined he was eligible for advance payments of the premium tax credit, but he decided to claim the credit on the return</a:t>
            </a:r>
          </a:p>
          <a:p>
            <a:pPr lvl="1"/>
            <a:r>
              <a:rPr lang="en-US" altLang="en-US" dirty="0"/>
              <a:t>Patrick began a new job in August 2019 and became eligible for affordable employer-sponsored coverage on September 1st</a:t>
            </a:r>
          </a:p>
          <a:p>
            <a:pPr lvl="1"/>
            <a:r>
              <a:rPr lang="en-US" dirty="0"/>
              <a:t>Is Patrick eligible for the premium tax credit?</a:t>
            </a:r>
          </a:p>
        </p:txBody>
      </p:sp>
      <p:sp>
        <p:nvSpPr>
          <p:cNvPr id="2" name="Title 1"/>
          <p:cNvSpPr>
            <a:spLocks noGrp="1"/>
          </p:cNvSpPr>
          <p:nvPr>
            <p:ph type="title"/>
          </p:nvPr>
        </p:nvSpPr>
        <p:spPr/>
        <p:txBody>
          <a:bodyPr/>
          <a:lstStyle/>
          <a:p>
            <a:r>
              <a:rPr lang="en-US" dirty="0"/>
              <a:t>PTC Quiz 4</a:t>
            </a:r>
          </a:p>
        </p:txBody>
      </p:sp>
      <p:sp>
        <p:nvSpPr>
          <p:cNvPr id="4" name="Date Placeholder 3">
            <a:extLst>
              <a:ext uri="{FF2B5EF4-FFF2-40B4-BE49-F238E27FC236}">
                <a16:creationId xmlns:a16="http://schemas.microsoft.com/office/drawing/2014/main" id="{03F5C699-B5A0-430D-BDE6-E73BFA57720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277955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34853"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864E76CC-E9A2-46F1-BA1D-4127B15AE24A}" type="slidenum">
              <a:rPr lang="en-US" altLang="en-US" smtClean="0"/>
              <a:pPr/>
              <a:t>54</a:t>
            </a:fld>
            <a:endParaRPr lang="en-US" altLang="en-US" dirty="0"/>
          </a:p>
        </p:txBody>
      </p:sp>
      <p:sp>
        <p:nvSpPr>
          <p:cNvPr id="3" name="Content Placeholder 2"/>
          <p:cNvSpPr>
            <a:spLocks noGrp="1"/>
          </p:cNvSpPr>
          <p:nvPr>
            <p:ph sz="quarter" idx="12"/>
          </p:nvPr>
        </p:nvSpPr>
        <p:spPr/>
        <p:txBody>
          <a:bodyPr vert="horz" lIns="68580" tIns="34290" rIns="68580" bIns="34290" rtlCol="0" anchor="t">
            <a:normAutofit/>
          </a:bodyPr>
          <a:lstStyle/>
          <a:p>
            <a:pPr marL="0" indent="0">
              <a:buNone/>
            </a:pPr>
            <a:r>
              <a:rPr lang="en-US" altLang="en-US" dirty="0"/>
              <a:t>Answer: Since Patrick became eligible for affordable employer-sponsored coverage for the full month of September, he is eligible for a premium tax credit from January through August of 2019* only (if otherwise eligible)</a:t>
            </a:r>
            <a:endParaRPr lang="en-US" dirty="0"/>
          </a:p>
          <a:p>
            <a:pPr marL="0" indent="0">
              <a:buNone/>
            </a:pPr>
            <a:endParaRPr lang="en-US" altLang="en-US" dirty="0"/>
          </a:p>
          <a:p>
            <a:pPr marL="41672" indent="0">
              <a:buNone/>
            </a:pPr>
            <a:r>
              <a:rPr lang="en-US" altLang="en-US" dirty="0"/>
              <a:t>* See instructions if income falls below 100% FPL</a:t>
            </a:r>
          </a:p>
          <a:p>
            <a:endParaRPr lang="en-US" altLang="en-US" dirty="0"/>
          </a:p>
        </p:txBody>
      </p:sp>
      <p:sp>
        <p:nvSpPr>
          <p:cNvPr id="2" name="Title 1"/>
          <p:cNvSpPr>
            <a:spLocks noGrp="1"/>
          </p:cNvSpPr>
          <p:nvPr>
            <p:ph type="title"/>
          </p:nvPr>
        </p:nvSpPr>
        <p:spPr/>
        <p:txBody>
          <a:bodyPr/>
          <a:lstStyle/>
          <a:p>
            <a:r>
              <a:rPr lang="en-US" dirty="0"/>
              <a:t>PTC  Quiz 4 (cont.)</a:t>
            </a:r>
          </a:p>
        </p:txBody>
      </p:sp>
      <p:sp>
        <p:nvSpPr>
          <p:cNvPr id="5" name="Date Placeholder 4">
            <a:extLst>
              <a:ext uri="{FF2B5EF4-FFF2-40B4-BE49-F238E27FC236}">
                <a16:creationId xmlns:a16="http://schemas.microsoft.com/office/drawing/2014/main" id="{2A5B2083-0A82-4734-B24E-E3CD6E032CB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86832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36901" name="Slide Number Placeholder 3"/>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5C2EC4BE-CDB1-4121-84F6-95F1A3A5CA14}" type="slidenum">
              <a:rPr lang="en-US" altLang="en-US" smtClean="0"/>
              <a:pPr/>
              <a:t>55</a:t>
            </a:fld>
            <a:endParaRPr lang="en-US" altLang="en-US" dirty="0"/>
          </a:p>
        </p:txBody>
      </p:sp>
      <p:sp>
        <p:nvSpPr>
          <p:cNvPr id="3" name="Content Placeholder 2"/>
          <p:cNvSpPr>
            <a:spLocks noGrp="1"/>
          </p:cNvSpPr>
          <p:nvPr>
            <p:ph sz="quarter" idx="12"/>
          </p:nvPr>
        </p:nvSpPr>
        <p:spPr/>
        <p:txBody>
          <a:bodyPr/>
          <a:lstStyle/>
          <a:p>
            <a:r>
              <a:rPr lang="en-US" altLang="en-US" dirty="0"/>
              <a:t>Harry purchased insurance through the Marketplace. What documentation will he receive to prepare his tax return?</a:t>
            </a:r>
          </a:p>
          <a:p>
            <a:pPr algn="ctr">
              <a:buNone/>
            </a:pPr>
            <a:r>
              <a:rPr lang="en-US" altLang="en-US" dirty="0">
                <a:solidFill>
                  <a:srgbClr val="0000FF"/>
                </a:solidFill>
              </a:rPr>
              <a:t>Harry will receive Form 1095-A</a:t>
            </a:r>
          </a:p>
        </p:txBody>
      </p:sp>
      <p:sp>
        <p:nvSpPr>
          <p:cNvPr id="2" name="Title 1"/>
          <p:cNvSpPr>
            <a:spLocks noGrp="1"/>
          </p:cNvSpPr>
          <p:nvPr>
            <p:ph type="title"/>
          </p:nvPr>
        </p:nvSpPr>
        <p:spPr/>
        <p:txBody>
          <a:bodyPr/>
          <a:lstStyle/>
          <a:p>
            <a:r>
              <a:rPr lang="en-US" dirty="0"/>
              <a:t>PTC Quiz 5</a:t>
            </a:r>
          </a:p>
        </p:txBody>
      </p:sp>
      <p:sp>
        <p:nvSpPr>
          <p:cNvPr id="4" name="Date Placeholder 3">
            <a:extLst>
              <a:ext uri="{FF2B5EF4-FFF2-40B4-BE49-F238E27FC236}">
                <a16:creationId xmlns:a16="http://schemas.microsoft.com/office/drawing/2014/main" id="{609092FC-263C-4147-B667-F9CAAB0BDC9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126192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50" name="Footer Placeholder 3"/>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38949" name="Slide Number Placeholder 5"/>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85A4ABB8-C9BC-42E5-A1CD-2E0720EB6708}" type="slidenum">
              <a:rPr lang="en-US" altLang="en-US" smtClean="0"/>
              <a:pPr/>
              <a:t>56</a:t>
            </a:fld>
            <a:endParaRPr lang="en-US" altLang="en-US" dirty="0"/>
          </a:p>
        </p:txBody>
      </p:sp>
      <p:sp>
        <p:nvSpPr>
          <p:cNvPr id="3" name="Content Placeholder 2"/>
          <p:cNvSpPr>
            <a:spLocks noGrp="1"/>
          </p:cNvSpPr>
          <p:nvPr>
            <p:ph sz="quarter" idx="12"/>
          </p:nvPr>
        </p:nvSpPr>
        <p:spPr/>
        <p:txBody>
          <a:bodyPr>
            <a:normAutofit/>
          </a:bodyPr>
          <a:lstStyle/>
          <a:p>
            <a:r>
              <a:rPr lang="en-US" dirty="0"/>
              <a:t>Changes in circumstances that can affect the amount of the premium tax credit include:</a:t>
            </a:r>
          </a:p>
          <a:p>
            <a:pPr lvl="1">
              <a:buNone/>
            </a:pPr>
            <a:r>
              <a:rPr lang="en-US" dirty="0"/>
              <a:t>A. Decrease in household income </a:t>
            </a:r>
          </a:p>
          <a:p>
            <a:pPr lvl="1">
              <a:buNone/>
            </a:pPr>
            <a:r>
              <a:rPr lang="en-US" dirty="0"/>
              <a:t>B. Marriage </a:t>
            </a:r>
          </a:p>
          <a:p>
            <a:pPr lvl="1">
              <a:buNone/>
            </a:pPr>
            <a:r>
              <a:rPr lang="en-US" dirty="0"/>
              <a:t>C. Birth of a child </a:t>
            </a:r>
          </a:p>
          <a:p>
            <a:pPr lvl="1" indent="-274320">
              <a:buNone/>
            </a:pPr>
            <a:r>
              <a:rPr lang="en-US" dirty="0"/>
              <a:t>D. Losing employer-sponsored health care coverage and buying Marketplace coverage</a:t>
            </a:r>
          </a:p>
          <a:p>
            <a:pPr lvl="1">
              <a:buNone/>
            </a:pPr>
            <a:r>
              <a:rPr lang="en-US" dirty="0"/>
              <a:t>E. All of the above</a:t>
            </a:r>
          </a:p>
        </p:txBody>
      </p:sp>
      <p:sp>
        <p:nvSpPr>
          <p:cNvPr id="2" name="Title 1"/>
          <p:cNvSpPr>
            <a:spLocks noGrp="1"/>
          </p:cNvSpPr>
          <p:nvPr>
            <p:ph type="title"/>
          </p:nvPr>
        </p:nvSpPr>
        <p:spPr/>
        <p:txBody>
          <a:bodyPr/>
          <a:lstStyle/>
          <a:p>
            <a:r>
              <a:rPr lang="en-US" dirty="0"/>
              <a:t>PTC Quiz</a:t>
            </a:r>
          </a:p>
        </p:txBody>
      </p:sp>
      <p:sp>
        <p:nvSpPr>
          <p:cNvPr id="5" name="Rectangle 4"/>
          <p:cNvSpPr/>
          <p:nvPr/>
        </p:nvSpPr>
        <p:spPr>
          <a:xfrm>
            <a:off x="1183319" y="4686300"/>
            <a:ext cx="2628900" cy="342900"/>
          </a:xfrm>
          <a:prstGeom prst="rect">
            <a:avLst/>
          </a:prstGeom>
          <a:solidFill>
            <a:schemeClr val="accent2">
              <a:lumMod val="20000"/>
              <a:lumOff val="80000"/>
              <a:alpha val="15000"/>
            </a:schemeClr>
          </a:solidFill>
          <a:ln w="444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endParaRPr lang="en-US" altLang="en-US" sz="1350" dirty="0">
              <a:solidFill>
                <a:srgbClr val="FFFFFF"/>
              </a:solidFill>
            </a:endParaRPr>
          </a:p>
        </p:txBody>
      </p:sp>
      <p:sp>
        <p:nvSpPr>
          <p:cNvPr id="4" name="Date Placeholder 3">
            <a:extLst>
              <a:ext uri="{FF2B5EF4-FFF2-40B4-BE49-F238E27FC236}">
                <a16:creationId xmlns:a16="http://schemas.microsoft.com/office/drawing/2014/main" id="{FB9A0660-D77E-44B1-ABCB-A944A0CEB83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049961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endParaRPr lang="en-US" dirty="0"/>
          </a:p>
        </p:txBody>
      </p:sp>
      <p:sp>
        <p:nvSpPr>
          <p:cNvPr id="6" name="Title 5"/>
          <p:cNvSpPr>
            <a:spLocks noGrp="1"/>
          </p:cNvSpPr>
          <p:nvPr>
            <p:ph type="title"/>
          </p:nvPr>
        </p:nvSpPr>
        <p:spPr/>
        <p:txBody>
          <a:bodyPr/>
          <a:lstStyle/>
          <a:p>
            <a:r>
              <a:rPr lang="en-US" dirty="0"/>
              <a:t>ACA Scope Limitations</a:t>
            </a:r>
          </a:p>
        </p:txBody>
      </p:sp>
      <p:sp>
        <p:nvSpPr>
          <p:cNvPr id="2" name="Date Placeholder 1">
            <a:extLst>
              <a:ext uri="{FF2B5EF4-FFF2-40B4-BE49-F238E27FC236}">
                <a16:creationId xmlns:a16="http://schemas.microsoft.com/office/drawing/2014/main" id="{62ED9CD1-5F02-4E7D-8C71-A72E5057946B}"/>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A0B3BED4-6482-4C8D-B16C-0CF195BE3AFE}"/>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0870557D-88E3-4935-A23B-00558A36C575}"/>
              </a:ext>
            </a:extLst>
          </p:cNvPr>
          <p:cNvSpPr>
            <a:spLocks noGrp="1"/>
          </p:cNvSpPr>
          <p:nvPr>
            <p:ph type="sldNum" sz="quarter" idx="4"/>
          </p:nvPr>
        </p:nvSpPr>
        <p:spPr/>
        <p:txBody>
          <a:bodyPr/>
          <a:lstStyle/>
          <a:p>
            <a:fld id="{F56DB09B-2E1E-48D6-BF38-233787F9BAB1}" type="slidenum">
              <a:rPr lang="en-US" smtClean="0"/>
              <a:t>57</a:t>
            </a:fld>
            <a:endParaRPr lang="en-US"/>
          </a:p>
        </p:txBody>
      </p:sp>
    </p:spTree>
    <p:extLst>
      <p:ext uri="{BB962C8B-B14F-4D97-AF65-F5344CB8AC3E}">
        <p14:creationId xmlns:p14="http://schemas.microsoft.com/office/powerpoint/2010/main" val="35302554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0" name="Footer Placeholder 3"/>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16421"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4C764542-2803-4A00-BA3A-0A57BEB9822A}" type="slidenum">
              <a:rPr lang="en-US" altLang="en-US" smtClean="0"/>
              <a:pPr/>
              <a:t>58</a:t>
            </a:fld>
            <a:endParaRPr lang="en-US" altLang="en-US" dirty="0"/>
          </a:p>
        </p:txBody>
      </p:sp>
      <p:sp>
        <p:nvSpPr>
          <p:cNvPr id="232451" name="Content Placeholder 2"/>
          <p:cNvSpPr>
            <a:spLocks noGrp="1"/>
          </p:cNvSpPr>
          <p:nvPr>
            <p:ph sz="quarter" idx="12"/>
          </p:nvPr>
        </p:nvSpPr>
        <p:spPr/>
        <p:txBody>
          <a:bodyPr>
            <a:normAutofit/>
          </a:bodyPr>
          <a:lstStyle/>
          <a:p>
            <a:pPr>
              <a:lnSpc>
                <a:spcPct val="110000"/>
              </a:lnSpc>
            </a:pPr>
            <a:r>
              <a:rPr lang="en-US" altLang="en-US" dirty="0"/>
              <a:t>Form 8962, Part IV: Shared policies</a:t>
            </a:r>
          </a:p>
          <a:p>
            <a:pPr lvl="1">
              <a:lnSpc>
                <a:spcPct val="110000"/>
              </a:lnSpc>
            </a:pPr>
            <a:r>
              <a:rPr lang="en-US" altLang="en-US" dirty="0"/>
              <a:t>A Marketplace policy that covers individuals that are not on the same tax return</a:t>
            </a:r>
          </a:p>
          <a:p>
            <a:pPr>
              <a:lnSpc>
                <a:spcPct val="110000"/>
              </a:lnSpc>
            </a:pPr>
            <a:r>
              <a:rPr lang="en-US" altLang="en-US" dirty="0"/>
              <a:t>Examples:</a:t>
            </a:r>
          </a:p>
          <a:p>
            <a:pPr lvl="1">
              <a:lnSpc>
                <a:spcPct val="110000"/>
              </a:lnSpc>
            </a:pPr>
            <a:r>
              <a:rPr lang="en-US" altLang="en-US" dirty="0"/>
              <a:t>A recently divorced couple both on one marketplace policy</a:t>
            </a:r>
          </a:p>
          <a:p>
            <a:pPr lvl="1">
              <a:lnSpc>
                <a:spcPct val="110000"/>
              </a:lnSpc>
            </a:pPr>
            <a:r>
              <a:rPr lang="en-US" altLang="en-US" dirty="0"/>
              <a:t>Child covered in a marketplace policy with one divorced parent but claimed by the other</a:t>
            </a:r>
          </a:p>
          <a:p>
            <a:pPr lvl="1">
              <a:lnSpc>
                <a:spcPct val="110000"/>
              </a:lnSpc>
            </a:pPr>
            <a:r>
              <a:rPr lang="en-US" altLang="en-US" dirty="0"/>
              <a:t>Child covered on parent’s marketplace policy moves out and claims own exemption</a:t>
            </a:r>
          </a:p>
        </p:txBody>
      </p:sp>
      <p:sp>
        <p:nvSpPr>
          <p:cNvPr id="2" name="Title 1"/>
          <p:cNvSpPr>
            <a:spLocks noGrp="1"/>
          </p:cNvSpPr>
          <p:nvPr>
            <p:ph type="title"/>
          </p:nvPr>
        </p:nvSpPr>
        <p:spPr/>
        <p:txBody>
          <a:bodyPr/>
          <a:lstStyle/>
          <a:p>
            <a:r>
              <a:rPr lang="en-US" dirty="0"/>
              <a:t>ACA – Scope Limitations</a:t>
            </a:r>
          </a:p>
        </p:txBody>
      </p:sp>
      <p:sp>
        <p:nvSpPr>
          <p:cNvPr id="17" name="Rectangle 16"/>
          <p:cNvSpPr/>
          <p:nvPr/>
        </p:nvSpPr>
        <p:spPr>
          <a:xfrm>
            <a:off x="6674125" y="1744868"/>
            <a:ext cx="1600200" cy="3429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Pub 4012 Tab H</a:t>
            </a:r>
          </a:p>
        </p:txBody>
      </p:sp>
      <p:sp>
        <p:nvSpPr>
          <p:cNvPr id="3" name="Date Placeholder 2">
            <a:extLst>
              <a:ext uri="{FF2B5EF4-FFF2-40B4-BE49-F238E27FC236}">
                <a16:creationId xmlns:a16="http://schemas.microsoft.com/office/drawing/2014/main" id="{50AD1019-A250-4C49-85E2-6BD25E656FB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18632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3245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245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245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24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6" name="Footer Placeholder 3"/>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20517"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1C576942-7AB5-4772-8794-2D9915905FDE}" type="slidenum">
              <a:rPr lang="en-US" altLang="en-US" smtClean="0"/>
              <a:pPr/>
              <a:t>59</a:t>
            </a:fld>
            <a:endParaRPr lang="en-US" altLang="en-US" dirty="0"/>
          </a:p>
        </p:txBody>
      </p:sp>
      <p:sp>
        <p:nvSpPr>
          <p:cNvPr id="181251" name="Content Placeholder 2"/>
          <p:cNvSpPr>
            <a:spLocks noGrp="1"/>
          </p:cNvSpPr>
          <p:nvPr>
            <p:ph sz="quarter" idx="12"/>
          </p:nvPr>
        </p:nvSpPr>
        <p:spPr/>
        <p:txBody>
          <a:bodyPr vert="horz" lIns="68580" tIns="34290" rIns="68580" bIns="34290" rtlCol="0" anchor="t">
            <a:normAutofit/>
          </a:bodyPr>
          <a:lstStyle/>
          <a:p>
            <a:r>
              <a:rPr lang="en-US" altLang="en-US" dirty="0"/>
              <a:t>Form 8962, Part V: Alternative Calculation for Year of Marriage</a:t>
            </a:r>
          </a:p>
          <a:p>
            <a:pPr lvl="1" indent="-253365"/>
            <a:r>
              <a:rPr lang="en-US" altLang="en-US" dirty="0"/>
              <a:t>See 5 questions in Pub 4012, tab H</a:t>
            </a:r>
            <a:endParaRPr lang="en-US" altLang="en-US" dirty="0">
              <a:solidFill>
                <a:srgbClr val="FF0000"/>
              </a:solidFill>
              <a:cs typeface="Calibri"/>
            </a:endParaRPr>
          </a:p>
          <a:p>
            <a:pPr lvl="1"/>
            <a:r>
              <a:rPr lang="en-US" altLang="en-US" dirty="0"/>
              <a:t>Applies only when there is a Marketplace policy(ies) and there is </a:t>
            </a:r>
            <a:r>
              <a:rPr lang="en-US" altLang="en-US" b="1" dirty="0"/>
              <a:t>excess</a:t>
            </a:r>
            <a:r>
              <a:rPr lang="en-US" altLang="en-US" dirty="0">
                <a:solidFill>
                  <a:srgbClr val="3333FF"/>
                </a:solidFill>
              </a:rPr>
              <a:t> </a:t>
            </a:r>
            <a:r>
              <a:rPr lang="en-US" altLang="en-US" dirty="0"/>
              <a:t>APTC*</a:t>
            </a:r>
          </a:p>
          <a:p>
            <a:pPr lvl="1"/>
            <a:r>
              <a:rPr lang="en-US" altLang="en-US" dirty="0"/>
              <a:t>If tentative </a:t>
            </a:r>
            <a:r>
              <a:rPr lang="en-US" dirty="0"/>
              <a:t>Form </a:t>
            </a:r>
            <a:r>
              <a:rPr lang="en-US" altLang="en-US" dirty="0"/>
              <a:t>8962 shows additional PTC, alternative calculation does not apply and return is in scope*</a:t>
            </a:r>
          </a:p>
          <a:p>
            <a:pPr marL="254794" lvl="1" indent="0">
              <a:buNone/>
            </a:pPr>
            <a:r>
              <a:rPr lang="en-US" altLang="en-US" dirty="0"/>
              <a:t>*</a:t>
            </a:r>
            <a:r>
              <a:rPr lang="en-US" dirty="0"/>
              <a:t>Form </a:t>
            </a:r>
            <a:r>
              <a:rPr lang="en-US" altLang="en-US" dirty="0"/>
              <a:t>8962 instructions worksheet 3</a:t>
            </a:r>
          </a:p>
        </p:txBody>
      </p:sp>
      <p:sp>
        <p:nvSpPr>
          <p:cNvPr id="2" name="Title 1"/>
          <p:cNvSpPr>
            <a:spLocks noGrp="1"/>
          </p:cNvSpPr>
          <p:nvPr>
            <p:ph type="title"/>
          </p:nvPr>
        </p:nvSpPr>
        <p:spPr/>
        <p:txBody>
          <a:bodyPr/>
          <a:lstStyle/>
          <a:p>
            <a:r>
              <a:rPr lang="en-US" dirty="0"/>
              <a:t>ACA – Scope Limitations</a:t>
            </a:r>
          </a:p>
        </p:txBody>
      </p:sp>
      <p:sp>
        <p:nvSpPr>
          <p:cNvPr id="3" name="Date Placeholder 2">
            <a:extLst>
              <a:ext uri="{FF2B5EF4-FFF2-40B4-BE49-F238E27FC236}">
                <a16:creationId xmlns:a16="http://schemas.microsoft.com/office/drawing/2014/main" id="{DE92CE8A-BA65-4151-8BEB-DA410C8D983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901122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8125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125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125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1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Footer Placeholder 3"/>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23557"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18BCD557-9CD3-4988-964A-87AE28A13FD9}" type="slidenum">
              <a:rPr lang="en-US" altLang="en-US" smtClean="0"/>
              <a:pPr/>
              <a:t>6</a:t>
            </a:fld>
            <a:endParaRPr lang="en-US" altLang="en-US" dirty="0"/>
          </a:p>
        </p:txBody>
      </p:sp>
      <p:sp>
        <p:nvSpPr>
          <p:cNvPr id="23555" name="Content Placeholder 2"/>
          <p:cNvSpPr>
            <a:spLocks noGrp="1"/>
          </p:cNvSpPr>
          <p:nvPr>
            <p:ph sz="quarter" idx="12"/>
          </p:nvPr>
        </p:nvSpPr>
        <p:spPr/>
        <p:txBody>
          <a:bodyPr/>
          <a:lstStyle/>
          <a:p>
            <a:r>
              <a:rPr lang="en-US" altLang="en-US" dirty="0"/>
              <a:t>Qualified health coverage purchased through the Marketplace must have Form 1095-A </a:t>
            </a:r>
          </a:p>
          <a:p>
            <a:pPr lvl="1"/>
            <a:r>
              <a:rPr lang="en-US" altLang="en-US" dirty="0"/>
              <a:t>Should be received by  1/31/20</a:t>
            </a:r>
          </a:p>
          <a:p>
            <a:pPr lvl="1"/>
            <a:r>
              <a:rPr lang="en-US" altLang="en-US" dirty="0"/>
              <a:t>Only marketplace policies are eligible for the premium tax credit</a:t>
            </a:r>
          </a:p>
          <a:p>
            <a:pPr>
              <a:buFont typeface="Wingdings" panose="05000000000000000000" pitchFamily="2" charset="2"/>
              <a:buChar char="Ø"/>
            </a:pPr>
            <a:r>
              <a:rPr lang="en-US" altLang="en-US" dirty="0"/>
              <a:t>Will not get Form 1095-A for catastrophic coverage</a:t>
            </a:r>
          </a:p>
          <a:p>
            <a:pPr lvl="1">
              <a:buNone/>
            </a:pPr>
            <a:endParaRPr lang="en-US" altLang="en-US" dirty="0"/>
          </a:p>
          <a:p>
            <a:pPr lvl="1"/>
            <a:endParaRPr lang="en-US" altLang="en-US" dirty="0"/>
          </a:p>
        </p:txBody>
      </p:sp>
      <p:sp>
        <p:nvSpPr>
          <p:cNvPr id="2" name="Title 1"/>
          <p:cNvSpPr>
            <a:spLocks noGrp="1"/>
          </p:cNvSpPr>
          <p:nvPr>
            <p:ph type="title"/>
          </p:nvPr>
        </p:nvSpPr>
        <p:spPr/>
        <p:txBody>
          <a:bodyPr/>
          <a:lstStyle/>
          <a:p>
            <a:r>
              <a:rPr lang="en-US" dirty="0"/>
              <a:t>MEC Marketplace Insurance</a:t>
            </a:r>
          </a:p>
        </p:txBody>
      </p:sp>
      <p:sp>
        <p:nvSpPr>
          <p:cNvPr id="3" name="Date Placeholder 2">
            <a:extLst>
              <a:ext uri="{FF2B5EF4-FFF2-40B4-BE49-F238E27FC236}">
                <a16:creationId xmlns:a16="http://schemas.microsoft.com/office/drawing/2014/main" id="{65E571EA-E3A7-450B-B48F-2C11755E254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9522208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4" name="Footer Placeholder 3"/>
          <p:cNvSpPr>
            <a:spLocks noGrp="1"/>
          </p:cNvSpPr>
          <p:nvPr>
            <p:ph type="ftr" sz="quarter" idx="3"/>
          </p:nvPr>
        </p:nvSpPr>
        <p:spPr>
          <a:xfrm>
            <a:off x="2607366" y="6265308"/>
            <a:ext cx="2895600"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r>
              <a:rPr lang="en-US" altLang="en-US"/>
              <a:t>NTTC Training ala NJ – TY2019</a:t>
            </a:r>
            <a:endParaRPr lang="en-US" altLang="en-US" dirty="0"/>
          </a:p>
        </p:txBody>
      </p:sp>
      <p:sp>
        <p:nvSpPr>
          <p:cNvPr id="322565"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2E39AA22-46C2-4B33-8C2D-AB4D3F18C4A8}" type="slidenum">
              <a:rPr lang="en-US" altLang="en-US" smtClean="0"/>
              <a:pPr/>
              <a:t>60</a:t>
            </a:fld>
            <a:endParaRPr lang="en-US" altLang="en-US" dirty="0"/>
          </a:p>
        </p:txBody>
      </p:sp>
      <p:sp>
        <p:nvSpPr>
          <p:cNvPr id="322563" name="Content Placeholder 2"/>
          <p:cNvSpPr>
            <a:spLocks noGrp="1"/>
          </p:cNvSpPr>
          <p:nvPr>
            <p:ph sz="quarter" idx="12"/>
          </p:nvPr>
        </p:nvSpPr>
        <p:spPr/>
        <p:txBody>
          <a:bodyPr vert="horz" lIns="68580" tIns="34290" rIns="68580" bIns="34290" rtlCol="0" anchor="t">
            <a:normAutofit/>
          </a:bodyPr>
          <a:lstStyle/>
          <a:p>
            <a:pPr marL="255746" indent="-255746"/>
            <a:r>
              <a:rPr lang="en-US" altLang="en-US" dirty="0"/>
              <a:t>Self-employed individual’s health insurance adjustment to gross income is in scope</a:t>
            </a:r>
            <a:r>
              <a:rPr lang="en-US" altLang="en-US" dirty="0">
                <a:cs typeface="Calibri"/>
              </a:rPr>
              <a:t> for 2019</a:t>
            </a:r>
            <a:endParaRPr lang="en-US" dirty="0"/>
          </a:p>
          <a:p>
            <a:pPr lvl="1" indent="-253365"/>
            <a:r>
              <a:rPr lang="en-US" altLang="en-US" dirty="0">
                <a:solidFill>
                  <a:srgbClr val="000000"/>
                </a:solidFill>
              </a:rPr>
              <a:t>Greatly complicated if PTC is involved</a:t>
            </a:r>
          </a:p>
          <a:p>
            <a:pPr lvl="1" indent="-253365">
              <a:buNone/>
            </a:pPr>
            <a:endParaRPr lang="en-US" altLang="en-US" dirty="0">
              <a:solidFill>
                <a:srgbClr val="000000"/>
              </a:solidFill>
            </a:endParaRPr>
          </a:p>
          <a:p>
            <a:pPr marL="1089638" lvl="1" indent="-428625">
              <a:buFont typeface="Wingdings" panose="05000000000000000000" pitchFamily="2" charset="2"/>
              <a:buChar char="Ø"/>
            </a:pPr>
            <a:r>
              <a:rPr lang="en-US" altLang="en-US" b="1" dirty="0">
                <a:solidFill>
                  <a:srgbClr val="000000"/>
                </a:solidFill>
                <a:cs typeface="Calibri"/>
              </a:rPr>
              <a:t>Out of scope when PTC is involved</a:t>
            </a:r>
          </a:p>
        </p:txBody>
      </p:sp>
      <p:sp>
        <p:nvSpPr>
          <p:cNvPr id="2" name="Title 1"/>
          <p:cNvSpPr>
            <a:spLocks noGrp="1"/>
          </p:cNvSpPr>
          <p:nvPr>
            <p:ph type="title"/>
          </p:nvPr>
        </p:nvSpPr>
        <p:spPr/>
        <p:txBody>
          <a:bodyPr/>
          <a:lstStyle/>
          <a:p>
            <a:r>
              <a:rPr lang="en-US" dirty="0"/>
              <a:t>ACA – Scope Limitations</a:t>
            </a:r>
          </a:p>
        </p:txBody>
      </p:sp>
      <p:sp>
        <p:nvSpPr>
          <p:cNvPr id="3" name="Date Placeholder 2">
            <a:extLst>
              <a:ext uri="{FF2B5EF4-FFF2-40B4-BE49-F238E27FC236}">
                <a16:creationId xmlns:a16="http://schemas.microsoft.com/office/drawing/2014/main" id="{C5FEBA67-DC56-4424-8CE4-A62582D3712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942458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endParaRPr lang="en-US" dirty="0"/>
          </a:p>
        </p:txBody>
      </p:sp>
      <p:sp>
        <p:nvSpPr>
          <p:cNvPr id="6" name="Title 5"/>
          <p:cNvSpPr>
            <a:spLocks noGrp="1"/>
          </p:cNvSpPr>
          <p:nvPr>
            <p:ph type="title"/>
          </p:nvPr>
        </p:nvSpPr>
        <p:spPr/>
        <p:txBody>
          <a:bodyPr/>
          <a:lstStyle/>
          <a:p>
            <a:r>
              <a:rPr lang="en-US" dirty="0"/>
              <a:t>Quality Review</a:t>
            </a:r>
          </a:p>
        </p:txBody>
      </p:sp>
      <p:sp>
        <p:nvSpPr>
          <p:cNvPr id="2" name="Date Placeholder 1">
            <a:extLst>
              <a:ext uri="{FF2B5EF4-FFF2-40B4-BE49-F238E27FC236}">
                <a16:creationId xmlns:a16="http://schemas.microsoft.com/office/drawing/2014/main" id="{6AD828DD-D39B-438A-B14F-46849668C90F}"/>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06EA656F-53A5-4FAE-AADB-B3C02AFB7165}"/>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BCB4E830-1542-4E73-8AB7-97B0279D494B}"/>
              </a:ext>
            </a:extLst>
          </p:cNvPr>
          <p:cNvSpPr>
            <a:spLocks noGrp="1"/>
          </p:cNvSpPr>
          <p:nvPr>
            <p:ph type="sldNum" sz="quarter" idx="4"/>
          </p:nvPr>
        </p:nvSpPr>
        <p:spPr/>
        <p:txBody>
          <a:bodyPr/>
          <a:lstStyle/>
          <a:p>
            <a:fld id="{F56DB09B-2E1E-48D6-BF38-233787F9BAB1}" type="slidenum">
              <a:rPr lang="en-US" smtClean="0"/>
              <a:t>61</a:t>
            </a:fld>
            <a:endParaRPr lang="en-US"/>
          </a:p>
        </p:txBody>
      </p:sp>
    </p:spTree>
    <p:extLst>
      <p:ext uri="{BB962C8B-B14F-4D97-AF65-F5344CB8AC3E}">
        <p14:creationId xmlns:p14="http://schemas.microsoft.com/office/powerpoint/2010/main" val="13024625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9701" name="Slide Number Placeholder 2"/>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C8924B4B-6751-45EE-9527-473092962C57}" type="slidenum">
              <a:rPr lang="en-US" altLang="en-US" smtClean="0"/>
              <a:pPr/>
              <a:t>62</a:t>
            </a:fld>
            <a:endParaRPr lang="en-US" altLang="en-US" dirty="0"/>
          </a:p>
        </p:txBody>
      </p:sp>
      <p:sp>
        <p:nvSpPr>
          <p:cNvPr id="16" name="Content Placeholder 15"/>
          <p:cNvSpPr>
            <a:spLocks noGrp="1"/>
          </p:cNvSpPr>
          <p:nvPr>
            <p:ph sz="quarter" idx="12"/>
          </p:nvPr>
        </p:nvSpPr>
        <p:spPr/>
        <p:txBody>
          <a:bodyPr>
            <a:normAutofit/>
          </a:bodyPr>
          <a:lstStyle/>
          <a:p>
            <a:pPr>
              <a:lnSpc>
                <a:spcPct val="110000"/>
              </a:lnSpc>
            </a:pPr>
            <a:r>
              <a:rPr lang="en-US" altLang="en-US" dirty="0"/>
              <a:t>Verify correct PTC on Form 8962</a:t>
            </a:r>
          </a:p>
          <a:p>
            <a:pPr>
              <a:lnSpc>
                <a:spcPct val="110000"/>
              </a:lnSpc>
            </a:pPr>
            <a:r>
              <a:rPr lang="en-US" altLang="en-US" dirty="0"/>
              <a:t>Verify MAGI of claimed dependents whose income exceeds their filing threshold have been included in ACA calculations</a:t>
            </a:r>
          </a:p>
          <a:p>
            <a:pPr>
              <a:lnSpc>
                <a:spcPct val="110000"/>
              </a:lnSpc>
            </a:pPr>
            <a:r>
              <a:rPr lang="en-US" altLang="en-US" dirty="0"/>
              <a:t>If MFS with domestic violence exception, confirm box on Form 8962 is marked</a:t>
            </a:r>
          </a:p>
          <a:p>
            <a:pPr>
              <a:lnSpc>
                <a:spcPct val="110000"/>
              </a:lnSpc>
            </a:pPr>
            <a:r>
              <a:rPr lang="en-US" altLang="en-US" dirty="0"/>
              <a:t>If itemizing medical, verify insurance premiums were adjusted for excess or additional PTC</a:t>
            </a:r>
          </a:p>
          <a:p>
            <a:pPr>
              <a:lnSpc>
                <a:spcPct val="110000"/>
              </a:lnSpc>
            </a:pPr>
            <a:endParaRPr lang="en-US" altLang="en-US" dirty="0"/>
          </a:p>
        </p:txBody>
      </p:sp>
      <p:sp>
        <p:nvSpPr>
          <p:cNvPr id="11" name="Title 10"/>
          <p:cNvSpPr>
            <a:spLocks noGrp="1"/>
          </p:cNvSpPr>
          <p:nvPr>
            <p:ph type="title"/>
          </p:nvPr>
        </p:nvSpPr>
        <p:spPr/>
        <p:txBody>
          <a:bodyPr>
            <a:normAutofit/>
          </a:bodyPr>
          <a:lstStyle/>
          <a:p>
            <a:r>
              <a:rPr lang="en-US" dirty="0"/>
              <a:t>Quality Review</a:t>
            </a:r>
          </a:p>
        </p:txBody>
      </p:sp>
      <p:sp>
        <p:nvSpPr>
          <p:cNvPr id="3" name="Date Placeholder 2">
            <a:extLst>
              <a:ext uri="{FF2B5EF4-FFF2-40B4-BE49-F238E27FC236}">
                <a16:creationId xmlns:a16="http://schemas.microsoft.com/office/drawing/2014/main" id="{E0708870-2CAB-4E90-AF14-246FAF23E6E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7104347"/>
      </p:ext>
    </p:extLst>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9701" name="Slide Number Placeholder 2"/>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C8924B4B-6751-45EE-9527-473092962C57}" type="slidenum">
              <a:rPr lang="en-US" altLang="en-US" smtClean="0"/>
              <a:pPr/>
              <a:t>63</a:t>
            </a:fld>
            <a:endParaRPr lang="en-US" altLang="en-US" dirty="0"/>
          </a:p>
        </p:txBody>
      </p:sp>
      <p:sp>
        <p:nvSpPr>
          <p:cNvPr id="16" name="Content Placeholder 15"/>
          <p:cNvSpPr>
            <a:spLocks noGrp="1"/>
          </p:cNvSpPr>
          <p:nvPr>
            <p:ph sz="quarter" idx="12"/>
          </p:nvPr>
        </p:nvSpPr>
        <p:spPr/>
        <p:txBody>
          <a:bodyPr/>
          <a:lstStyle/>
          <a:p>
            <a:r>
              <a:rPr lang="en-US" altLang="en-US" dirty="0"/>
              <a:t>If significant repayment of APTC is shown, consider alternatives to reduce AGI (or AGI of claimed dependents)</a:t>
            </a:r>
          </a:p>
          <a:p>
            <a:r>
              <a:rPr lang="en-US" altLang="en-US" dirty="0"/>
              <a:t>When reviewing a prior year return, verify prior year ACA rules are applied</a:t>
            </a:r>
          </a:p>
          <a:p>
            <a:endParaRPr lang="en-US" altLang="en-US" dirty="0"/>
          </a:p>
        </p:txBody>
      </p:sp>
      <p:sp>
        <p:nvSpPr>
          <p:cNvPr id="11" name="Title 10"/>
          <p:cNvSpPr>
            <a:spLocks noGrp="1"/>
          </p:cNvSpPr>
          <p:nvPr>
            <p:ph type="title"/>
          </p:nvPr>
        </p:nvSpPr>
        <p:spPr/>
        <p:txBody>
          <a:bodyPr/>
          <a:lstStyle/>
          <a:p>
            <a:r>
              <a:rPr lang="en-US" dirty="0"/>
              <a:t>Quality Review</a:t>
            </a:r>
          </a:p>
        </p:txBody>
      </p:sp>
      <p:sp>
        <p:nvSpPr>
          <p:cNvPr id="3" name="Date Placeholder 2">
            <a:extLst>
              <a:ext uri="{FF2B5EF4-FFF2-40B4-BE49-F238E27FC236}">
                <a16:creationId xmlns:a16="http://schemas.microsoft.com/office/drawing/2014/main" id="{FA381E46-BBFF-4F85-B88B-833920AB90E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60406354"/>
      </p:ext>
    </p:extLst>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NTTC Training ala NJ – TY2019</a:t>
            </a:r>
            <a:endParaRPr lang="en-US" dirty="0"/>
          </a:p>
        </p:txBody>
      </p:sp>
      <p:sp>
        <p:nvSpPr>
          <p:cNvPr id="3" name="Slide Number Placeholder 2"/>
          <p:cNvSpPr>
            <a:spLocks noGrp="1"/>
          </p:cNvSpPr>
          <p:nvPr>
            <p:ph type="sldNum" sz="quarter" idx="12"/>
          </p:nvPr>
        </p:nvSpPr>
        <p:spPr/>
        <p:txBody>
          <a:bodyPr/>
          <a:lstStyle/>
          <a:p>
            <a:fld id="{71B042FB-C5A0-4140-9EC3-E8F3BDEE7242}" type="slidenum">
              <a:rPr lang="en-US" smtClean="0"/>
              <a:pPr/>
              <a:t>64</a:t>
            </a:fld>
            <a:endParaRPr lang="en-US" dirty="0"/>
          </a:p>
        </p:txBody>
      </p:sp>
      <p:sp>
        <p:nvSpPr>
          <p:cNvPr id="5" name="Title 4"/>
          <p:cNvSpPr>
            <a:spLocks noGrp="1"/>
          </p:cNvSpPr>
          <p:nvPr>
            <p:ph type="title"/>
          </p:nvPr>
        </p:nvSpPr>
        <p:spPr/>
        <p:txBody>
          <a:bodyPr/>
          <a:lstStyle/>
          <a:p>
            <a:r>
              <a:rPr lang="en-US" dirty="0"/>
              <a:t>Affordable Care Act</a:t>
            </a:r>
          </a:p>
        </p:txBody>
      </p:sp>
      <p:pic>
        <p:nvPicPr>
          <p:cNvPr id="9" name="Picture 8" descr="Life of an Educator: Top 10 questions to ask yourself in 20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1" y="2114550"/>
            <a:ext cx="3200399" cy="3323719"/>
          </a:xfrm>
          <a:prstGeom prst="rect">
            <a:avLst/>
          </a:prstGeom>
        </p:spPr>
      </p:pic>
      <p:sp>
        <p:nvSpPr>
          <p:cNvPr id="4" name="Date Placeholder 3">
            <a:extLst>
              <a:ext uri="{FF2B5EF4-FFF2-40B4-BE49-F238E27FC236}">
                <a16:creationId xmlns:a16="http://schemas.microsoft.com/office/drawing/2014/main" id="{C1A5E823-A4E6-4D2B-95D8-96C93AED4B51}"/>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678773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9A7DE7B2-8EA6-41E1-94BA-00496E25FD19}" type="slidenum">
              <a:rPr lang="en-US" altLang="en-US" smtClean="0"/>
              <a:pPr/>
              <a:t>7</a:t>
            </a:fld>
            <a:endParaRPr lang="en-US" altLang="en-US" dirty="0"/>
          </a:p>
        </p:txBody>
      </p:sp>
      <p:sp>
        <p:nvSpPr>
          <p:cNvPr id="5" name="Content Placeholder 4"/>
          <p:cNvSpPr>
            <a:spLocks noGrp="1"/>
          </p:cNvSpPr>
          <p:nvPr>
            <p:ph sz="quarter" idx="12"/>
          </p:nvPr>
        </p:nvSpPr>
        <p:spPr/>
        <p:txBody>
          <a:bodyPr>
            <a:normAutofit/>
          </a:bodyPr>
          <a:lstStyle/>
          <a:p>
            <a:r>
              <a:rPr lang="en-US" dirty="0"/>
              <a:t>Premium tax credit (PTC) available to some taxpayers</a:t>
            </a:r>
          </a:p>
          <a:p>
            <a:pPr lvl="1"/>
            <a:r>
              <a:rPr lang="en-US" dirty="0"/>
              <a:t>buying insurance from the marketplace</a:t>
            </a:r>
          </a:p>
          <a:p>
            <a:pPr lvl="1"/>
            <a:r>
              <a:rPr lang="en-US" dirty="0"/>
              <a:t>AGI between 100% and 400% of federal poverty level</a:t>
            </a:r>
          </a:p>
          <a:p>
            <a:pPr lvl="1"/>
            <a:endParaRPr lang="en-US" dirty="0"/>
          </a:p>
          <a:p>
            <a:pPr>
              <a:buFont typeface="Wingdings" charset="2"/>
              <a:buChar char="Ø"/>
            </a:pPr>
            <a:r>
              <a:rPr lang="en-US" dirty="0"/>
              <a:t>These are the two </a:t>
            </a:r>
            <a:r>
              <a:rPr lang="en-US" b="1" dirty="0"/>
              <a:t>main</a:t>
            </a:r>
            <a:r>
              <a:rPr lang="en-US" dirty="0"/>
              <a:t> criteria; other rules discussed later</a:t>
            </a:r>
          </a:p>
        </p:txBody>
      </p:sp>
      <p:sp>
        <p:nvSpPr>
          <p:cNvPr id="2" name="Title 1"/>
          <p:cNvSpPr>
            <a:spLocks noGrp="1"/>
          </p:cNvSpPr>
          <p:nvPr>
            <p:ph type="title"/>
          </p:nvPr>
        </p:nvSpPr>
        <p:spPr/>
        <p:txBody>
          <a:bodyPr/>
          <a:lstStyle/>
          <a:p>
            <a:r>
              <a:rPr lang="en-US" dirty="0"/>
              <a:t>Premium Tax Credit</a:t>
            </a:r>
          </a:p>
        </p:txBody>
      </p:sp>
      <p:sp>
        <p:nvSpPr>
          <p:cNvPr id="6" name="Date Placeholder 5">
            <a:extLst>
              <a:ext uri="{FF2B5EF4-FFF2-40B4-BE49-F238E27FC236}">
                <a16:creationId xmlns:a16="http://schemas.microsoft.com/office/drawing/2014/main" id="{762E89DB-F911-42DE-B59C-4ECC5E7DCF8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209035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5605"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5D84A6BE-74A3-4FCA-B06E-366489CA0163}" type="slidenum">
              <a:rPr lang="en-US" altLang="en-US" smtClean="0"/>
              <a:pPr/>
              <a:t>8</a:t>
            </a:fld>
            <a:endParaRPr lang="en-US" altLang="en-US" dirty="0"/>
          </a:p>
        </p:txBody>
      </p:sp>
      <p:sp>
        <p:nvSpPr>
          <p:cNvPr id="3" name="Content Placeholder 2"/>
          <p:cNvSpPr>
            <a:spLocks noGrp="1"/>
          </p:cNvSpPr>
          <p:nvPr>
            <p:ph sz="quarter" idx="12"/>
          </p:nvPr>
        </p:nvSpPr>
        <p:spPr/>
        <p:txBody>
          <a:bodyPr>
            <a:normAutofit/>
          </a:bodyPr>
          <a:lstStyle/>
          <a:p>
            <a:r>
              <a:rPr lang="en-US" altLang="en-US" dirty="0"/>
              <a:t>PTC </a:t>
            </a:r>
            <a:r>
              <a:rPr lang="en-US" altLang="en-US" b="1" dirty="0"/>
              <a:t>out of scope </a:t>
            </a:r>
            <a:r>
              <a:rPr lang="en-US" altLang="en-US" dirty="0"/>
              <a:t>scenarios</a:t>
            </a:r>
          </a:p>
          <a:p>
            <a:pPr lvl="1"/>
            <a:r>
              <a:rPr lang="en-US" altLang="en-US" dirty="0"/>
              <a:t>Self-employed health insurance deduction*</a:t>
            </a:r>
          </a:p>
          <a:p>
            <a:pPr lvl="1"/>
            <a:r>
              <a:rPr lang="en-US" altLang="en-US" dirty="0"/>
              <a:t>Shared policy </a:t>
            </a:r>
          </a:p>
          <a:p>
            <a:pPr lvl="1"/>
            <a:r>
              <a:rPr lang="en-US" altLang="en-US" dirty="0"/>
              <a:t>Alternative calculation for year of marriage with excess PTC</a:t>
            </a:r>
          </a:p>
          <a:p>
            <a:pPr lvl="1"/>
            <a:r>
              <a:rPr lang="en-US" altLang="en-US" dirty="0"/>
              <a:t>Code FF on Form W-2 box 12</a:t>
            </a:r>
          </a:p>
          <a:p>
            <a:pPr marL="0" indent="0">
              <a:buNone/>
            </a:pPr>
            <a:r>
              <a:rPr lang="en-US" altLang="en-US" dirty="0"/>
              <a:t>	*In scope only if </a:t>
            </a:r>
            <a:r>
              <a:rPr lang="en-US" altLang="en-US" b="1" dirty="0"/>
              <a:t>no PTC </a:t>
            </a:r>
          </a:p>
          <a:p>
            <a:pPr>
              <a:buNone/>
            </a:pPr>
            <a:endParaRPr lang="en-US" altLang="en-US" dirty="0"/>
          </a:p>
        </p:txBody>
      </p:sp>
      <p:sp>
        <p:nvSpPr>
          <p:cNvPr id="2" name="Title 1"/>
          <p:cNvSpPr>
            <a:spLocks noGrp="1"/>
          </p:cNvSpPr>
          <p:nvPr>
            <p:ph type="title"/>
          </p:nvPr>
        </p:nvSpPr>
        <p:spPr/>
        <p:txBody>
          <a:bodyPr/>
          <a:lstStyle/>
          <a:p>
            <a:r>
              <a:rPr lang="en-US" dirty="0"/>
              <a:t>Out of Scope PTC Scenarios </a:t>
            </a:r>
          </a:p>
        </p:txBody>
      </p:sp>
      <p:sp>
        <p:nvSpPr>
          <p:cNvPr id="5" name="Date Placeholder 4">
            <a:extLst>
              <a:ext uri="{FF2B5EF4-FFF2-40B4-BE49-F238E27FC236}">
                <a16:creationId xmlns:a16="http://schemas.microsoft.com/office/drawing/2014/main" id="{7FBFBAD9-AC03-4A86-8B8D-597C25AA25C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35917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46789" name="Slide Number Placeholder 4"/>
          <p:cNvSpPr>
            <a:spLocks noGrp="1"/>
          </p:cNvSpPr>
          <p:nvPr>
            <p:ph type="sldNum" sz="quarter" idx="4"/>
          </p:nvPr>
        </p:nvSpPr>
        <p:spPr>
          <a:xfrm>
            <a:off x="457204" y="6265308"/>
            <a:ext cx="702365" cy="365125"/>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F6192172-94D7-40B8-BFE5-6DEE757F1A49}" type="slidenum">
              <a:rPr lang="en-US" altLang="en-US" smtClean="0"/>
              <a:pPr/>
              <a:t>9</a:t>
            </a:fld>
            <a:endParaRPr lang="en-US" altLang="en-US" dirty="0"/>
          </a:p>
        </p:txBody>
      </p:sp>
      <p:sp>
        <p:nvSpPr>
          <p:cNvPr id="3" name="Content Placeholder 2"/>
          <p:cNvSpPr>
            <a:spLocks noGrp="1"/>
          </p:cNvSpPr>
          <p:nvPr>
            <p:ph sz="quarter" idx="12"/>
          </p:nvPr>
        </p:nvSpPr>
        <p:spPr/>
        <p:txBody>
          <a:bodyPr>
            <a:normAutofit/>
          </a:bodyPr>
          <a:lstStyle/>
          <a:p>
            <a:r>
              <a:rPr lang="en-US" altLang="en-US" dirty="0"/>
              <a:t>Premium Tax Credit (PTC) – refundable credit</a:t>
            </a:r>
          </a:p>
          <a:p>
            <a:pPr lvl="1"/>
            <a:r>
              <a:rPr lang="en-US" altLang="en-US" dirty="0"/>
              <a:t>Marketplace estimates PTC at time of purchase</a:t>
            </a:r>
          </a:p>
          <a:p>
            <a:r>
              <a:rPr lang="en-US" altLang="en-US" dirty="0"/>
              <a:t>PTC can be paid in advance (APTC) to insurance company </a:t>
            </a:r>
            <a:r>
              <a:rPr lang="en-US" altLang="en-US" b="1" dirty="0"/>
              <a:t>or</a:t>
            </a:r>
            <a:r>
              <a:rPr lang="en-US" altLang="en-US" dirty="0"/>
              <a:t> applied as refundable credit on federal tax return</a:t>
            </a:r>
          </a:p>
        </p:txBody>
      </p:sp>
      <p:sp>
        <p:nvSpPr>
          <p:cNvPr id="2" name="Title 1"/>
          <p:cNvSpPr>
            <a:spLocks noGrp="1"/>
          </p:cNvSpPr>
          <p:nvPr>
            <p:ph type="title"/>
          </p:nvPr>
        </p:nvSpPr>
        <p:spPr/>
        <p:txBody>
          <a:bodyPr/>
          <a:lstStyle/>
          <a:p>
            <a:r>
              <a:rPr lang="en-US" dirty="0"/>
              <a:t>Premium Tax Credit</a:t>
            </a:r>
          </a:p>
        </p:txBody>
      </p:sp>
      <p:sp>
        <p:nvSpPr>
          <p:cNvPr id="5" name="Date Placeholder 4">
            <a:extLst>
              <a:ext uri="{FF2B5EF4-FFF2-40B4-BE49-F238E27FC236}">
                <a16:creationId xmlns:a16="http://schemas.microsoft.com/office/drawing/2014/main" id="{F2F58241-BD5B-4065-BC40-E53920F4A72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635137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11</TotalTime>
  <Words>4892</Words>
  <Application>Microsoft Office PowerPoint</Application>
  <PresentationFormat>On-screen Show (4:3)</PresentationFormat>
  <Paragraphs>664</Paragraphs>
  <Slides>64</Slides>
  <Notes>64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64</vt:i4>
      </vt:variant>
    </vt:vector>
  </HeadingPairs>
  <TitlesOfParts>
    <vt:vector size="69" baseType="lpstr">
      <vt:lpstr>Arial</vt:lpstr>
      <vt:lpstr>Calibri</vt:lpstr>
      <vt:lpstr>Courier New</vt:lpstr>
      <vt:lpstr>Wingdings</vt:lpstr>
      <vt:lpstr>Default Theme</vt:lpstr>
      <vt:lpstr>Affordable Care Act</vt:lpstr>
      <vt:lpstr>Lesson Topics</vt:lpstr>
      <vt:lpstr>New for 2019</vt:lpstr>
      <vt:lpstr>Important for 2019</vt:lpstr>
      <vt:lpstr>Individual Health Coverage</vt:lpstr>
      <vt:lpstr>MEC Marketplace Insurance</vt:lpstr>
      <vt:lpstr>Premium Tax Credit</vt:lpstr>
      <vt:lpstr>Out of Scope PTC Scenarios </vt:lpstr>
      <vt:lpstr>Premium Tax Credit</vt:lpstr>
      <vt:lpstr>Premium Tax Credit </vt:lpstr>
      <vt:lpstr>PTC Eligibility</vt:lpstr>
      <vt:lpstr>PTC Eligibility</vt:lpstr>
      <vt:lpstr>FPL in Alaska or Hawaii</vt:lpstr>
      <vt:lpstr>PTC Eligibility: Less than 100% of FPL</vt:lpstr>
      <vt:lpstr>PTC Eligibility – More Requirements</vt:lpstr>
      <vt:lpstr>PTC Eligibility – Not Eligible for Other MEC</vt:lpstr>
      <vt:lpstr>PTC Eligibility – Not Eligible for Other MEC</vt:lpstr>
      <vt:lpstr>Household Income for PTC</vt:lpstr>
      <vt:lpstr>Household Income for PTC</vt:lpstr>
      <vt:lpstr>Premium Tax  Credit</vt:lpstr>
      <vt:lpstr>PTC Eligibility – Family Glitch</vt:lpstr>
      <vt:lpstr>PTC Eligibility – Cannot File MFS</vt:lpstr>
      <vt:lpstr>PTC Eligibility - QSEHRA</vt:lpstr>
      <vt:lpstr>Calculation of PTC</vt:lpstr>
      <vt:lpstr>Form 1095-A</vt:lpstr>
      <vt:lpstr>PTC – Missing Information</vt:lpstr>
      <vt:lpstr>PTC – Missing Information</vt:lpstr>
      <vt:lpstr>PTC – Premium Not Paid</vt:lpstr>
      <vt:lpstr>PTC – Premium Not Paid</vt:lpstr>
      <vt:lpstr>PTC – Premium Not Paid</vt:lpstr>
      <vt:lpstr>PTC – Multiple Policies</vt:lpstr>
      <vt:lpstr>PTC – Multiple Policies (cont.)</vt:lpstr>
      <vt:lpstr>PTC – Multiple Policies (cont.)</vt:lpstr>
      <vt:lpstr>PTC – Ineligible Individual on Policy</vt:lpstr>
      <vt:lpstr>PTC – Ineligible Individual on Policy</vt:lpstr>
      <vt:lpstr>PTC – Unclaimed Individual (special situation)</vt:lpstr>
      <vt:lpstr>PTC – Unclaimed Individual Example</vt:lpstr>
      <vt:lpstr>PTC – Unclaimed Individual Example cont.</vt:lpstr>
      <vt:lpstr>Final PTC</vt:lpstr>
      <vt:lpstr>Repayment of Excess APTC</vt:lpstr>
      <vt:lpstr>PTC Repayment</vt:lpstr>
      <vt:lpstr>PTC – Watch for Cliff Hangers</vt:lpstr>
      <vt:lpstr>PTC – Watch for Cliff Hangers (cont.)</vt:lpstr>
      <vt:lpstr>PTC – Scholarships / Grants</vt:lpstr>
      <vt:lpstr>PTC – MFJ to MFS?</vt:lpstr>
      <vt:lpstr>PTC and Medical Itemized Deduction</vt:lpstr>
      <vt:lpstr>PTC and Medical Itemized Deduction</vt:lpstr>
      <vt:lpstr>PTC Quiz 1</vt:lpstr>
      <vt:lpstr>PTC Quiz 1</vt:lpstr>
      <vt:lpstr>PTC Quiz 2</vt:lpstr>
      <vt:lpstr>PTC  Quiz 2 (cont.)</vt:lpstr>
      <vt:lpstr>PTC Quiz 3</vt:lpstr>
      <vt:lpstr>PTC Quiz 4</vt:lpstr>
      <vt:lpstr>PTC  Quiz 4 (cont.)</vt:lpstr>
      <vt:lpstr>PTC Quiz 5</vt:lpstr>
      <vt:lpstr>PTC Quiz</vt:lpstr>
      <vt:lpstr>ACA Scope Limitations</vt:lpstr>
      <vt:lpstr>ACA – Scope Limitations</vt:lpstr>
      <vt:lpstr>ACA – Scope Limitations</vt:lpstr>
      <vt:lpstr>ACA – Scope Limitations</vt:lpstr>
      <vt:lpstr>Quality Review</vt:lpstr>
      <vt:lpstr>Quality Review</vt:lpstr>
      <vt:lpstr>Quality Review</vt:lpstr>
      <vt:lpstr>Affordable Care 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2019-11-27T22:23:13Z</dcterms:modified>
</cp:coreProperties>
</file>